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Corbel"/>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1D90F7-CEBC-4A59-B56F-FD0312040DD4}">
  <a:tblStyle styleId="{9D1D90F7-CEBC-4A59-B56F-FD0312040D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Corbel-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orbel-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4.xml"/><Relationship Id="rId55" Type="http://schemas.openxmlformats.org/officeDocument/2006/relationships/font" Target="fonts/Lato-bold.fntdata"/><Relationship Id="rId10" Type="http://schemas.openxmlformats.org/officeDocument/2006/relationships/slide" Target="slides/slide3.xml"/><Relationship Id="rId54" Type="http://schemas.openxmlformats.org/officeDocument/2006/relationships/font" Target="fonts/Lato-regular.fntdata"/><Relationship Id="rId13" Type="http://schemas.openxmlformats.org/officeDocument/2006/relationships/slide" Target="slides/slide6.xml"/><Relationship Id="rId57" Type="http://schemas.openxmlformats.org/officeDocument/2006/relationships/font" Target="fonts/Lato-boldItalic.fntdata"/><Relationship Id="rId12" Type="http://schemas.openxmlformats.org/officeDocument/2006/relationships/slide" Target="slides/slide5.xml"/><Relationship Id="rId56" Type="http://schemas.openxmlformats.org/officeDocument/2006/relationships/font" Target="fonts/Lato-italic.fntdata"/><Relationship Id="rId15" Type="http://schemas.openxmlformats.org/officeDocument/2006/relationships/slide" Target="slides/slide8.xml"/><Relationship Id="rId59" Type="http://schemas.openxmlformats.org/officeDocument/2006/relationships/font" Target="fonts/Corbel-bold.fntdata"/><Relationship Id="rId14" Type="http://schemas.openxmlformats.org/officeDocument/2006/relationships/slide" Target="slides/slide7.xml"/><Relationship Id="rId58" Type="http://schemas.openxmlformats.org/officeDocument/2006/relationships/font" Target="fonts/Corbel-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48470206d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48470206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01cfbab53_2_5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01cfbab53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48470206d_1_9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48470206d_1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4847020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4847020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4847020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4847020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4847022d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4847022d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48470206d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48470206d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c7189933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c7189933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c7189933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c7189933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c71899330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c71899330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c7189933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c7189933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48470206d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248470206d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c718993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c718993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01cfbab53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01cfbab53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c718993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c718993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c718993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c718993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01cfbab53_2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01cfbab53_2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c718993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c718993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c718993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c718993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c7189933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c7189933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01cfbab53_2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01cfbab53_2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01cfbab53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01cfbab53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847022d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847022d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01cfbab5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01cfbab5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01cfbab53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301cfbab53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01cfbab53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01cfbab53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01cfbab53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01cfbab53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01cfbab53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01cfbab53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301cfbab5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301cfbab5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01cfbab5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01cfbab5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01cfbab5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01cfbab5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c71899330_0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c7189933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48470206d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248470206d_1_8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01cfbab53_2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301cfbab53_2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01cfbab53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1301cfbab53_2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301cfbab53_2_8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301cfbab53_2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01cfbab53_2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301cfbab53_2_6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01cfbab53_2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301cfbab53_2_6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sp>
        <p:nvSpPr>
          <p:cNvPr id="135" name="Google Shape;13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14"/>
          <p:cNvGrpSpPr/>
          <p:nvPr/>
        </p:nvGrpSpPr>
        <p:grpSpPr>
          <a:xfrm>
            <a:off x="0" y="490"/>
            <a:ext cx="5153705" cy="5134399"/>
            <a:chOff x="0" y="75"/>
            <a:chExt cx="5153705" cy="5152950"/>
          </a:xfrm>
        </p:grpSpPr>
        <p:sp>
          <p:nvSpPr>
            <p:cNvPr id="137" name="Google Shape;13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2" name="Google Shape;14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4" name="Shape 144"/>
        <p:cNvGrpSpPr/>
        <p:nvPr/>
      </p:nvGrpSpPr>
      <p:grpSpPr>
        <a:xfrm>
          <a:off x="0" y="0"/>
          <a:ext cx="0" cy="0"/>
          <a:chOff x="0" y="0"/>
          <a:chExt cx="0" cy="0"/>
        </a:xfrm>
      </p:grpSpPr>
      <p:grpSp>
        <p:nvGrpSpPr>
          <p:cNvPr id="145" name="Google Shape;145;p15"/>
          <p:cNvGrpSpPr/>
          <p:nvPr/>
        </p:nvGrpSpPr>
        <p:grpSpPr>
          <a:xfrm>
            <a:off x="4406400" y="0"/>
            <a:ext cx="4737600" cy="5143065"/>
            <a:chOff x="4406400" y="0"/>
            <a:chExt cx="4737600" cy="5143065"/>
          </a:xfrm>
        </p:grpSpPr>
        <p:sp>
          <p:nvSpPr>
            <p:cNvPr id="146" name="Google Shape;14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grpSp>
        <p:nvGrpSpPr>
          <p:cNvPr id="167" name="Google Shape;167;p16"/>
          <p:cNvGrpSpPr/>
          <p:nvPr/>
        </p:nvGrpSpPr>
        <p:grpSpPr>
          <a:xfrm>
            <a:off x="0" y="381001"/>
            <a:ext cx="1037850" cy="1016287"/>
            <a:chOff x="0" y="381001"/>
            <a:chExt cx="1037850" cy="1016287"/>
          </a:xfrm>
        </p:grpSpPr>
        <p:sp>
          <p:nvSpPr>
            <p:cNvPr id="168" name="Google Shape;16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2" name="Google Shape;1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grpSp>
        <p:nvGrpSpPr>
          <p:cNvPr id="174" name="Google Shape;174;p17"/>
          <p:cNvGrpSpPr/>
          <p:nvPr/>
        </p:nvGrpSpPr>
        <p:grpSpPr>
          <a:xfrm>
            <a:off x="0" y="381001"/>
            <a:ext cx="1037850" cy="1016287"/>
            <a:chOff x="0" y="381001"/>
            <a:chExt cx="1037850" cy="1016287"/>
          </a:xfrm>
        </p:grpSpPr>
        <p:sp>
          <p:nvSpPr>
            <p:cNvPr id="175" name="Google Shape;17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9" name="Google Shape;17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80" name="Google Shape;18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 name="Shape 181"/>
        <p:cNvGrpSpPr/>
        <p:nvPr/>
      </p:nvGrpSpPr>
      <p:grpSpPr>
        <a:xfrm>
          <a:off x="0" y="0"/>
          <a:ext cx="0" cy="0"/>
          <a:chOff x="0" y="0"/>
          <a:chExt cx="0" cy="0"/>
        </a:xfrm>
      </p:grpSpPr>
      <p:grpSp>
        <p:nvGrpSpPr>
          <p:cNvPr id="182" name="Google Shape;182;p18"/>
          <p:cNvGrpSpPr/>
          <p:nvPr/>
        </p:nvGrpSpPr>
        <p:grpSpPr>
          <a:xfrm>
            <a:off x="0" y="381001"/>
            <a:ext cx="1037850" cy="1016287"/>
            <a:chOff x="0" y="381001"/>
            <a:chExt cx="1037850" cy="1016287"/>
          </a:xfrm>
        </p:grpSpPr>
        <p:sp>
          <p:nvSpPr>
            <p:cNvPr id="183" name="Google Shape;18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 name="Google Shape;18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7" name="Shape 187"/>
        <p:cNvGrpSpPr/>
        <p:nvPr/>
      </p:nvGrpSpPr>
      <p:grpSpPr>
        <a:xfrm>
          <a:off x="0" y="0"/>
          <a:ext cx="0" cy="0"/>
          <a:chOff x="0" y="0"/>
          <a:chExt cx="0" cy="0"/>
        </a:xfrm>
      </p:grpSpPr>
      <p:grpSp>
        <p:nvGrpSpPr>
          <p:cNvPr id="188" name="Google Shape;188;p19"/>
          <p:cNvGrpSpPr/>
          <p:nvPr/>
        </p:nvGrpSpPr>
        <p:grpSpPr>
          <a:xfrm>
            <a:off x="0" y="381001"/>
            <a:ext cx="1037850" cy="1016287"/>
            <a:chOff x="0" y="381001"/>
            <a:chExt cx="1037850" cy="1016287"/>
          </a:xfrm>
        </p:grpSpPr>
        <p:sp>
          <p:nvSpPr>
            <p:cNvPr id="189" name="Google Shape;18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2" name="Google Shape;19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93" name="Google Shape;19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4" name="Shape 194"/>
        <p:cNvGrpSpPr/>
        <p:nvPr/>
      </p:nvGrpSpPr>
      <p:grpSpPr>
        <a:xfrm>
          <a:off x="0" y="0"/>
          <a:ext cx="0" cy="0"/>
          <a:chOff x="0" y="0"/>
          <a:chExt cx="0" cy="0"/>
        </a:xfrm>
      </p:grpSpPr>
      <p:grpSp>
        <p:nvGrpSpPr>
          <p:cNvPr id="195" name="Google Shape;195;p20"/>
          <p:cNvGrpSpPr/>
          <p:nvPr/>
        </p:nvGrpSpPr>
        <p:grpSpPr>
          <a:xfrm>
            <a:off x="4406400" y="0"/>
            <a:ext cx="4737600" cy="5143500"/>
            <a:chOff x="4406400" y="0"/>
            <a:chExt cx="4737600" cy="5143500"/>
          </a:xfrm>
        </p:grpSpPr>
        <p:sp>
          <p:nvSpPr>
            <p:cNvPr id="196" name="Google Shape;19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 name="Google Shape;2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grpSp>
        <p:nvGrpSpPr>
          <p:cNvPr id="217" name="Google Shape;217;p21"/>
          <p:cNvGrpSpPr/>
          <p:nvPr/>
        </p:nvGrpSpPr>
        <p:grpSpPr>
          <a:xfrm>
            <a:off x="0" y="381001"/>
            <a:ext cx="1037850" cy="1016287"/>
            <a:chOff x="0" y="381001"/>
            <a:chExt cx="1037850" cy="1016287"/>
          </a:xfrm>
        </p:grpSpPr>
        <p:sp>
          <p:nvSpPr>
            <p:cNvPr id="218" name="Google Shape;21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1" name="Google Shape;22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22" name="Google Shape;22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3" name="Google Shape;2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24" name="Shape 224"/>
        <p:cNvGrpSpPr/>
        <p:nvPr/>
      </p:nvGrpSpPr>
      <p:grpSpPr>
        <a:xfrm>
          <a:off x="0" y="0"/>
          <a:ext cx="0" cy="0"/>
          <a:chOff x="0" y="0"/>
          <a:chExt cx="0" cy="0"/>
        </a:xfrm>
      </p:grpSpPr>
      <p:grpSp>
        <p:nvGrpSpPr>
          <p:cNvPr id="225" name="Google Shape;225;p22"/>
          <p:cNvGrpSpPr/>
          <p:nvPr/>
        </p:nvGrpSpPr>
        <p:grpSpPr>
          <a:xfrm>
            <a:off x="0" y="4128572"/>
            <a:ext cx="698925" cy="684657"/>
            <a:chOff x="0" y="3785672"/>
            <a:chExt cx="698925" cy="684657"/>
          </a:xfrm>
        </p:grpSpPr>
        <p:sp>
          <p:nvSpPr>
            <p:cNvPr id="226" name="Google Shape;22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29" name="Google Shape;22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0" name="Shape 230"/>
        <p:cNvGrpSpPr/>
        <p:nvPr/>
      </p:nvGrpSpPr>
      <p:grpSpPr>
        <a:xfrm>
          <a:off x="0" y="0"/>
          <a:ext cx="0" cy="0"/>
          <a:chOff x="0" y="0"/>
          <a:chExt cx="0" cy="0"/>
        </a:xfrm>
      </p:grpSpPr>
      <p:grpSp>
        <p:nvGrpSpPr>
          <p:cNvPr id="231" name="Google Shape;231;p23"/>
          <p:cNvGrpSpPr/>
          <p:nvPr/>
        </p:nvGrpSpPr>
        <p:grpSpPr>
          <a:xfrm>
            <a:off x="4406400" y="0"/>
            <a:ext cx="4737600" cy="5143065"/>
            <a:chOff x="4406400" y="0"/>
            <a:chExt cx="4737600" cy="5143065"/>
          </a:xfrm>
        </p:grpSpPr>
        <p:sp>
          <p:nvSpPr>
            <p:cNvPr id="232" name="Google Shape;23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2" name="Google Shape;25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3" name="Shape 253"/>
        <p:cNvGrpSpPr/>
        <p:nvPr/>
      </p:nvGrpSpPr>
      <p:grpSpPr>
        <a:xfrm>
          <a:off x="0" y="0"/>
          <a:ext cx="0" cy="0"/>
          <a:chOff x="0" y="0"/>
          <a:chExt cx="0" cy="0"/>
        </a:xfrm>
      </p:grpSpPr>
      <p:sp>
        <p:nvSpPr>
          <p:cNvPr id="254" name="Google Shape;2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5" name="Shape 255"/>
        <p:cNvGrpSpPr/>
        <p:nvPr/>
      </p:nvGrpSpPr>
      <p:grpSpPr>
        <a:xfrm>
          <a:off x="0" y="0"/>
          <a:ext cx="0" cy="0"/>
          <a:chOff x="0" y="0"/>
          <a:chExt cx="0" cy="0"/>
        </a:xfrm>
      </p:grpSpPr>
      <p:sp>
        <p:nvSpPr>
          <p:cNvPr id="256" name="Google Shape;256;p25"/>
          <p:cNvSpPr txBox="1"/>
          <p:nvPr>
            <p:ph type="title"/>
          </p:nvPr>
        </p:nvSpPr>
        <p:spPr>
          <a:xfrm>
            <a:off x="189689" y="842878"/>
            <a:ext cx="2210700" cy="3450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FFFFFF"/>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25"/>
          <p:cNvSpPr txBox="1"/>
          <p:nvPr>
            <p:ph idx="1" type="body"/>
          </p:nvPr>
        </p:nvSpPr>
        <p:spPr>
          <a:xfrm>
            <a:off x="2901951" y="648081"/>
            <a:ext cx="5486400" cy="3840600"/>
          </a:xfrm>
          <a:prstGeom prst="rect">
            <a:avLst/>
          </a:prstGeom>
          <a:noFill/>
          <a:ln>
            <a:noFill/>
          </a:ln>
        </p:spPr>
        <p:txBody>
          <a:bodyPr anchorCtr="0" anchor="ctr" bIns="34275" lIns="68575" spcFirstLastPara="1" rIns="68575" wrap="square" tIns="34275">
            <a:normAutofit/>
          </a:bodyPr>
          <a:lstStyle>
            <a:lvl1pPr indent="-317500" lvl="0" marL="457200" rtl="0" algn="l">
              <a:lnSpc>
                <a:spcPct val="90000"/>
              </a:lnSpc>
              <a:spcBef>
                <a:spcPts val="900"/>
              </a:spcBef>
              <a:spcAft>
                <a:spcPts val="0"/>
              </a:spcAft>
              <a:buSzPts val="1400"/>
              <a:buChar char="●"/>
              <a:defRPr/>
            </a:lvl1pPr>
            <a:lvl2pPr indent="-317500" lvl="1" marL="914400" rtl="0" algn="l">
              <a:lnSpc>
                <a:spcPct val="90000"/>
              </a:lnSpc>
              <a:spcBef>
                <a:spcPts val="1200"/>
              </a:spcBef>
              <a:spcAft>
                <a:spcPts val="0"/>
              </a:spcAft>
              <a:buSzPts val="1400"/>
              <a:buChar char="○"/>
              <a:defRPr/>
            </a:lvl2pPr>
            <a:lvl3pPr indent="-317500" lvl="2" marL="1371600" rtl="0" algn="l">
              <a:lnSpc>
                <a:spcPct val="90000"/>
              </a:lnSpc>
              <a:spcBef>
                <a:spcPts val="200"/>
              </a:spcBef>
              <a:spcAft>
                <a:spcPts val="0"/>
              </a:spcAft>
              <a:buSzPts val="1400"/>
              <a:buChar char="■"/>
              <a:defRPr/>
            </a:lvl3pPr>
            <a:lvl4pPr indent="-317500" lvl="3" marL="1828800" rtl="0" algn="l">
              <a:lnSpc>
                <a:spcPct val="90000"/>
              </a:lnSpc>
              <a:spcBef>
                <a:spcPts val="200"/>
              </a:spcBef>
              <a:spcAft>
                <a:spcPts val="0"/>
              </a:spcAft>
              <a:buSzPts val="1400"/>
              <a:buChar char="●"/>
              <a:defRPr/>
            </a:lvl4pPr>
            <a:lvl5pPr indent="-317500" lvl="4" marL="2286000" rtl="0" algn="l">
              <a:lnSpc>
                <a:spcPct val="90000"/>
              </a:lnSpc>
              <a:spcBef>
                <a:spcPts val="200"/>
              </a:spcBef>
              <a:spcAft>
                <a:spcPts val="0"/>
              </a:spcAft>
              <a:buSzPts val="1400"/>
              <a:buChar char="○"/>
              <a:defRPr/>
            </a:lvl5pPr>
            <a:lvl6pPr indent="-317500" lvl="5" marL="2743200" rtl="0" algn="l">
              <a:lnSpc>
                <a:spcPct val="90000"/>
              </a:lnSpc>
              <a:spcBef>
                <a:spcPts val="200"/>
              </a:spcBef>
              <a:spcAft>
                <a:spcPts val="0"/>
              </a:spcAft>
              <a:buSzPts val="1400"/>
              <a:buChar char="■"/>
              <a:defRPr/>
            </a:lvl6pPr>
            <a:lvl7pPr indent="-317500" lvl="6" marL="3200400" rtl="0" algn="l">
              <a:lnSpc>
                <a:spcPct val="90000"/>
              </a:lnSpc>
              <a:spcBef>
                <a:spcPts val="200"/>
              </a:spcBef>
              <a:spcAft>
                <a:spcPts val="0"/>
              </a:spcAft>
              <a:buSzPts val="1400"/>
              <a:buChar char="●"/>
              <a:defRPr/>
            </a:lvl7pPr>
            <a:lvl8pPr indent="-317500" lvl="7" marL="3657600" rtl="0" algn="l">
              <a:lnSpc>
                <a:spcPct val="90000"/>
              </a:lnSpc>
              <a:spcBef>
                <a:spcPts val="200"/>
              </a:spcBef>
              <a:spcAft>
                <a:spcPts val="0"/>
              </a:spcAft>
              <a:buSzPts val="1400"/>
              <a:buChar char="○"/>
              <a:defRPr/>
            </a:lvl8pPr>
            <a:lvl9pPr indent="-317500" lvl="8" marL="4114800" rtl="0" algn="l">
              <a:lnSpc>
                <a:spcPct val="90000"/>
              </a:lnSpc>
              <a:spcBef>
                <a:spcPts val="200"/>
              </a:spcBef>
              <a:spcAft>
                <a:spcPts val="200"/>
              </a:spcAft>
              <a:buSzPts val="1400"/>
              <a:buChar char="■"/>
              <a:defRPr/>
            </a:lvl9pPr>
          </a:lstStyle>
          <a:p/>
        </p:txBody>
      </p:sp>
      <p:sp>
        <p:nvSpPr>
          <p:cNvPr id="258" name="Google Shape;258;p25"/>
          <p:cNvSpPr txBox="1"/>
          <p:nvPr>
            <p:ph idx="10" type="dt"/>
          </p:nvPr>
        </p:nvSpPr>
        <p:spPr>
          <a:xfrm>
            <a:off x="196849"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9" name="Google Shape;259;p25"/>
          <p:cNvSpPr txBox="1"/>
          <p:nvPr>
            <p:ph idx="11" type="ftr"/>
          </p:nvPr>
        </p:nvSpPr>
        <p:spPr>
          <a:xfrm>
            <a:off x="2901951" y="4767263"/>
            <a:ext cx="4433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60" name="Google Shape;260;p25"/>
          <p:cNvSpPr txBox="1"/>
          <p:nvPr>
            <p:ph idx="12" type="sldNum"/>
          </p:nvPr>
        </p:nvSpPr>
        <p:spPr>
          <a:xfrm>
            <a:off x="7975601" y="4767263"/>
            <a:ext cx="11481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drive.google.com/file/d/1uN-EAx8hcUi_Uga0jtoYpqQMniDFqR_o/view?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www.youtube.com/watch?v=AmUC4m6w1wo&amp;ab_channel=BBCNews" TargetMode="External"/><Relationship Id="rId5" Type="http://schemas.openxmlformats.org/officeDocument/2006/relationships/image" Target="../media/image2.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nvSpPr>
        <p:spPr>
          <a:xfrm>
            <a:off x="1720294" y="477863"/>
            <a:ext cx="5586600" cy="7158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b="1" lang="en" sz="1900">
                <a:solidFill>
                  <a:schemeClr val="lt1"/>
                </a:solidFill>
                <a:latin typeface="Montserrat"/>
                <a:ea typeface="Montserrat"/>
                <a:cs typeface="Montserrat"/>
                <a:sym typeface="Montserrat"/>
              </a:rPr>
              <a:t>UNIVERSITY COLLEGE OF ENGINEERING</a:t>
            </a:r>
            <a:endParaRPr b="1" sz="1900">
              <a:solidFill>
                <a:schemeClr val="lt1"/>
              </a:solidFill>
              <a:latin typeface="Montserrat"/>
              <a:ea typeface="Montserrat"/>
              <a:cs typeface="Montserrat"/>
              <a:sym typeface="Montserrat"/>
            </a:endParaRPr>
          </a:p>
          <a:p>
            <a:pPr indent="0" lvl="0" marL="0" rtl="0" algn="ctr">
              <a:lnSpc>
                <a:spcPct val="150000"/>
              </a:lnSpc>
              <a:spcBef>
                <a:spcPts val="0"/>
              </a:spcBef>
              <a:spcAft>
                <a:spcPts val="0"/>
              </a:spcAft>
              <a:buNone/>
            </a:pPr>
            <a:r>
              <a:rPr b="1" lang="en" sz="1900">
                <a:solidFill>
                  <a:schemeClr val="lt1"/>
                </a:solidFill>
                <a:latin typeface="Montserrat"/>
                <a:ea typeface="Montserrat"/>
                <a:cs typeface="Montserrat"/>
                <a:sym typeface="Montserrat"/>
              </a:rPr>
              <a:t>OSMANIA UNIVERSITY</a:t>
            </a:r>
            <a:endParaRPr b="1" sz="1900">
              <a:solidFill>
                <a:schemeClr val="lt1"/>
              </a:solidFill>
              <a:latin typeface="Montserrat"/>
              <a:ea typeface="Montserrat"/>
              <a:cs typeface="Montserrat"/>
              <a:sym typeface="Montserrat"/>
            </a:endParaRPr>
          </a:p>
        </p:txBody>
      </p:sp>
      <p:sp>
        <p:nvSpPr>
          <p:cNvPr id="266" name="Google Shape;266;p26"/>
          <p:cNvSpPr txBox="1"/>
          <p:nvPr/>
        </p:nvSpPr>
        <p:spPr>
          <a:xfrm>
            <a:off x="1598663" y="1309238"/>
            <a:ext cx="6012300" cy="1293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DEPARTMENT OF COMPUTER SCIENCE AND ENGINEERING</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500">
              <a:solidFill>
                <a:schemeClr val="lt1"/>
              </a:solidFill>
              <a:latin typeface="Montserrat"/>
              <a:ea typeface="Montserrat"/>
              <a:cs typeface="Montserrat"/>
              <a:sym typeface="Montserrat"/>
            </a:endParaRPr>
          </a:p>
        </p:txBody>
      </p:sp>
      <p:pic>
        <p:nvPicPr>
          <p:cNvPr id="267" name="Google Shape;267;p26"/>
          <p:cNvPicPr preferRelativeResize="0"/>
          <p:nvPr/>
        </p:nvPicPr>
        <p:blipFill>
          <a:blip r:embed="rId3">
            <a:alphaModFix/>
          </a:blip>
          <a:stretch>
            <a:fillRect/>
          </a:stretch>
        </p:blipFill>
        <p:spPr>
          <a:xfrm>
            <a:off x="3771900" y="1744838"/>
            <a:ext cx="1571625" cy="1464469"/>
          </a:xfrm>
          <a:prstGeom prst="rect">
            <a:avLst/>
          </a:prstGeom>
          <a:noFill/>
          <a:ln>
            <a:noFill/>
          </a:ln>
        </p:spPr>
      </p:pic>
      <p:sp>
        <p:nvSpPr>
          <p:cNvPr id="268" name="Google Shape;268;p26"/>
          <p:cNvSpPr txBox="1"/>
          <p:nvPr/>
        </p:nvSpPr>
        <p:spPr>
          <a:xfrm>
            <a:off x="1364063" y="3319913"/>
            <a:ext cx="6186300" cy="300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700">
                <a:solidFill>
                  <a:schemeClr val="lt1"/>
                </a:solidFill>
                <a:latin typeface="Lato"/>
                <a:ea typeface="Lato"/>
                <a:cs typeface="Lato"/>
                <a:sym typeface="Lato"/>
              </a:rPr>
              <a:t>MAJOR PROJECT PRESENTATION</a:t>
            </a:r>
            <a:endParaRPr b="1" sz="1700">
              <a:solidFill>
                <a:schemeClr val="lt1"/>
              </a:solidFill>
              <a:latin typeface="Lato"/>
              <a:ea typeface="Lato"/>
              <a:cs typeface="Lato"/>
              <a:sym typeface="Lato"/>
            </a:endParaRPr>
          </a:p>
        </p:txBody>
      </p:sp>
      <p:sp>
        <p:nvSpPr>
          <p:cNvPr id="269" name="Google Shape;269;p26"/>
          <p:cNvSpPr txBox="1"/>
          <p:nvPr/>
        </p:nvSpPr>
        <p:spPr>
          <a:xfrm>
            <a:off x="695063" y="4352869"/>
            <a:ext cx="2554500" cy="300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B6D7A8"/>
                </a:solidFill>
                <a:latin typeface="Lato"/>
                <a:ea typeface="Lato"/>
                <a:cs typeface="Lato"/>
                <a:sym typeface="Lato"/>
              </a:rPr>
              <a:t>MAJOR PROJECT GUIDE</a:t>
            </a:r>
            <a:endParaRPr b="1" sz="1100">
              <a:solidFill>
                <a:srgbClr val="B6D7A8"/>
              </a:solidFill>
              <a:latin typeface="Lato"/>
              <a:ea typeface="Lato"/>
              <a:cs typeface="Lato"/>
              <a:sym typeface="Lato"/>
            </a:endParaRPr>
          </a:p>
          <a:p>
            <a:pPr indent="0" lvl="0" marL="0" rtl="0" algn="ctr">
              <a:spcBef>
                <a:spcPts val="0"/>
              </a:spcBef>
              <a:spcAft>
                <a:spcPts val="0"/>
              </a:spcAft>
              <a:buNone/>
            </a:pPr>
            <a:r>
              <a:rPr lang="en" sz="1100">
                <a:solidFill>
                  <a:schemeClr val="lt1"/>
                </a:solidFill>
                <a:latin typeface="Lato"/>
                <a:ea typeface="Lato"/>
                <a:cs typeface="Lato"/>
                <a:sym typeface="Lato"/>
              </a:rPr>
              <a:t>K. SHYAMALA MA’AM</a:t>
            </a:r>
            <a:endParaRPr sz="1100">
              <a:solidFill>
                <a:schemeClr val="lt1"/>
              </a:solidFill>
              <a:latin typeface="Lato"/>
              <a:ea typeface="Lato"/>
              <a:cs typeface="Lato"/>
              <a:sym typeface="Lato"/>
            </a:endParaRPr>
          </a:p>
          <a:p>
            <a:pPr indent="0" lvl="0" marL="0" rtl="0" algn="ctr">
              <a:spcBef>
                <a:spcPts val="0"/>
              </a:spcBef>
              <a:spcAft>
                <a:spcPts val="0"/>
              </a:spcAft>
              <a:buNone/>
            </a:pPr>
            <a:r>
              <a:rPr lang="en" sz="1100">
                <a:solidFill>
                  <a:schemeClr val="lt1"/>
                </a:solidFill>
                <a:latin typeface="Lato"/>
                <a:ea typeface="Lato"/>
                <a:cs typeface="Lato"/>
                <a:sym typeface="Lato"/>
              </a:rPr>
              <a:t>PROFESSOR</a:t>
            </a:r>
            <a:endParaRPr sz="1100">
              <a:solidFill>
                <a:schemeClr val="lt1"/>
              </a:solidFill>
              <a:latin typeface="Lato"/>
              <a:ea typeface="Lato"/>
              <a:cs typeface="Lato"/>
              <a:sym typeface="Lato"/>
            </a:endParaRPr>
          </a:p>
          <a:p>
            <a:pPr indent="0" lvl="0" marL="0" rtl="0" algn="ctr">
              <a:spcBef>
                <a:spcPts val="0"/>
              </a:spcBef>
              <a:spcAft>
                <a:spcPts val="0"/>
              </a:spcAft>
              <a:buNone/>
            </a:pPr>
            <a:r>
              <a:t/>
            </a:r>
            <a:endParaRPr sz="1100">
              <a:solidFill>
                <a:schemeClr val="lt1"/>
              </a:solidFill>
              <a:latin typeface="Lato"/>
              <a:ea typeface="Lato"/>
              <a:cs typeface="Lato"/>
              <a:sym typeface="Lato"/>
            </a:endParaRPr>
          </a:p>
        </p:txBody>
      </p:sp>
      <p:sp>
        <p:nvSpPr>
          <p:cNvPr id="270" name="Google Shape;270;p26"/>
          <p:cNvSpPr txBox="1"/>
          <p:nvPr/>
        </p:nvSpPr>
        <p:spPr>
          <a:xfrm>
            <a:off x="5742619" y="4269638"/>
            <a:ext cx="2424000" cy="300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B6D7A8"/>
                </a:solidFill>
                <a:latin typeface="Lato"/>
                <a:ea typeface="Lato"/>
                <a:cs typeface="Lato"/>
                <a:sym typeface="Lato"/>
              </a:rPr>
              <a:t>HEAD OF THE DEPARTMENT</a:t>
            </a:r>
            <a:endParaRPr b="1" sz="1100">
              <a:solidFill>
                <a:srgbClr val="B6D7A8"/>
              </a:solidFill>
              <a:latin typeface="Lato"/>
              <a:ea typeface="Lato"/>
              <a:cs typeface="Lato"/>
              <a:sym typeface="Lato"/>
            </a:endParaRPr>
          </a:p>
          <a:p>
            <a:pPr indent="0" lvl="0" marL="0" rtl="0" algn="ctr">
              <a:spcBef>
                <a:spcPts val="0"/>
              </a:spcBef>
              <a:spcAft>
                <a:spcPts val="0"/>
              </a:spcAft>
              <a:buNone/>
            </a:pPr>
            <a:r>
              <a:rPr lang="en" sz="1100">
                <a:solidFill>
                  <a:schemeClr val="lt1"/>
                </a:solidFill>
                <a:latin typeface="Lato"/>
                <a:ea typeface="Lato"/>
                <a:cs typeface="Lato"/>
                <a:sym typeface="Lato"/>
              </a:rPr>
              <a:t>K. SHYAMALA MA’AM</a:t>
            </a:r>
            <a:endParaRPr sz="1100">
              <a:solidFill>
                <a:schemeClr val="lt1"/>
              </a:solidFill>
              <a:latin typeface="Lato"/>
              <a:ea typeface="Lato"/>
              <a:cs typeface="Lato"/>
              <a:sym typeface="Lato"/>
            </a:endParaRPr>
          </a:p>
          <a:p>
            <a:pPr indent="0" lvl="0" marL="0" rtl="0" algn="ctr">
              <a:spcBef>
                <a:spcPts val="0"/>
              </a:spcBef>
              <a:spcAft>
                <a:spcPts val="0"/>
              </a:spcAft>
              <a:buNone/>
            </a:pPr>
            <a:r>
              <a:rPr lang="en" sz="1100">
                <a:solidFill>
                  <a:schemeClr val="lt1"/>
                </a:solidFill>
                <a:latin typeface="Lato"/>
                <a:ea typeface="Lato"/>
                <a:cs typeface="Lato"/>
                <a:sym typeface="Lato"/>
              </a:rPr>
              <a:t>PROFESSOR</a:t>
            </a:r>
            <a:endParaRPr sz="11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txBox="1"/>
          <p:nvPr>
            <p:ph type="title"/>
          </p:nvPr>
        </p:nvSpPr>
        <p:spPr>
          <a:xfrm>
            <a:off x="1390100" y="364150"/>
            <a:ext cx="61179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00"/>
              <a:buNone/>
            </a:pPr>
            <a:r>
              <a:rPr b="1" lang="en" sz="2500"/>
              <a:t>How deep fakes are generated</a:t>
            </a:r>
            <a:endParaRPr b="1" sz="2500"/>
          </a:p>
        </p:txBody>
      </p:sp>
      <p:sp>
        <p:nvSpPr>
          <p:cNvPr id="327" name="Google Shape;327;p35"/>
          <p:cNvSpPr txBox="1"/>
          <p:nvPr>
            <p:ph idx="1" type="body"/>
          </p:nvPr>
        </p:nvSpPr>
        <p:spPr>
          <a:xfrm>
            <a:off x="1290769" y="1126388"/>
            <a:ext cx="7253100" cy="2110800"/>
          </a:xfrm>
          <a:prstGeom prst="rect">
            <a:avLst/>
          </a:prstGeom>
        </p:spPr>
        <p:txBody>
          <a:bodyPr anchorCtr="0" anchor="t" bIns="91425" lIns="91425" spcFirstLastPara="1" rIns="91425" wrap="square" tIns="91425">
            <a:noAutofit/>
          </a:bodyPr>
          <a:lstStyle/>
          <a:p>
            <a:pPr indent="-311150" lvl="0" marL="457200" rtl="0" algn="l">
              <a:lnSpc>
                <a:spcPct val="95000"/>
              </a:lnSpc>
              <a:spcBef>
                <a:spcPts val="0"/>
              </a:spcBef>
              <a:spcAft>
                <a:spcPts val="0"/>
              </a:spcAft>
              <a:buSzPts val="1300"/>
              <a:buFont typeface="Montserrat"/>
              <a:buChar char="●"/>
            </a:pPr>
            <a:r>
              <a:rPr lang="en">
                <a:latin typeface="Montserrat"/>
                <a:ea typeface="Montserrat"/>
                <a:cs typeface="Montserrat"/>
                <a:sym typeface="Montserrat"/>
              </a:rPr>
              <a:t>The trick consists in sharing the weights of the encoding part of the two auto-encoders EA and EB, but keeping their respective decoder separated.</a:t>
            </a:r>
            <a:endParaRPr>
              <a:latin typeface="Montserrat"/>
              <a:ea typeface="Montserrat"/>
              <a:cs typeface="Montserrat"/>
              <a:sym typeface="Montserrat"/>
            </a:endParaRPr>
          </a:p>
          <a:p>
            <a:pPr indent="-311150" lvl="0" marL="457200" rtl="0" algn="l">
              <a:lnSpc>
                <a:spcPct val="95000"/>
              </a:lnSpc>
              <a:spcBef>
                <a:spcPts val="0"/>
              </a:spcBef>
              <a:spcAft>
                <a:spcPts val="0"/>
              </a:spcAft>
              <a:buSzPts val="1300"/>
              <a:buFont typeface="Montserrat"/>
              <a:buChar char="●"/>
            </a:pPr>
            <a:r>
              <a:rPr lang="en">
                <a:latin typeface="Montserrat"/>
                <a:ea typeface="Montserrat"/>
                <a:cs typeface="Montserrat"/>
                <a:sym typeface="Montserrat"/>
              </a:rPr>
              <a:t>The intuition behind this approach is to have an encoder that privileges to encode general information of illumination, position and expression of the face and a dedicated decoder for each person to reconstitute constant characteristic shapes and details of the person face. This may thus separate the contextual information on one side and the morphological information on the other. </a:t>
            </a:r>
            <a:endParaRPr>
              <a:latin typeface="Montserrat"/>
              <a:ea typeface="Montserrat"/>
              <a:cs typeface="Montserrat"/>
              <a:sym typeface="Montserrat"/>
            </a:endParaRPr>
          </a:p>
          <a:p>
            <a:pPr indent="-311150" lvl="0" marL="457200" rtl="0" algn="l">
              <a:lnSpc>
                <a:spcPct val="95000"/>
              </a:lnSpc>
              <a:spcBef>
                <a:spcPts val="0"/>
              </a:spcBef>
              <a:spcAft>
                <a:spcPts val="0"/>
              </a:spcAft>
              <a:buSzPts val="1300"/>
              <a:buFont typeface="Montserrat"/>
              <a:buChar char="●"/>
            </a:pPr>
            <a:r>
              <a:rPr lang="en">
                <a:latin typeface="Montserrat"/>
                <a:ea typeface="Montserrat"/>
                <a:cs typeface="Montserrat"/>
                <a:sym typeface="Montserrat"/>
              </a:rPr>
              <a:t>The last step is to take the target video, extract and align the target face from each frame, use the modified auto-encoder to generate another face with the same illumination and expression, and then merge it back in the video.</a:t>
            </a:r>
            <a:endParaRPr>
              <a:latin typeface="Montserrat"/>
              <a:ea typeface="Montserrat"/>
              <a:cs typeface="Montserrat"/>
              <a:sym typeface="Montserrat"/>
            </a:endParaRPr>
          </a:p>
          <a:p>
            <a:pPr indent="0" lvl="0" marL="457200" rtl="0" algn="l">
              <a:lnSpc>
                <a:spcPct val="95000"/>
              </a:lnSpc>
              <a:spcBef>
                <a:spcPts val="1200"/>
              </a:spcBef>
              <a:spcAft>
                <a:spcPts val="0"/>
              </a:spcAft>
              <a:buNone/>
            </a:pPr>
            <a:r>
              <a:t/>
            </a:r>
            <a:endParaRPr>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pic>
        <p:nvPicPr>
          <p:cNvPr id="328" name="Google Shape;328;p35"/>
          <p:cNvPicPr preferRelativeResize="0"/>
          <p:nvPr/>
        </p:nvPicPr>
        <p:blipFill>
          <a:blip r:embed="rId3">
            <a:alphaModFix/>
          </a:blip>
          <a:stretch>
            <a:fillRect/>
          </a:stretch>
        </p:blipFill>
        <p:spPr>
          <a:xfrm>
            <a:off x="1707024" y="3237112"/>
            <a:ext cx="6420600" cy="171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idx="1" type="body"/>
          </p:nvPr>
        </p:nvSpPr>
        <p:spPr>
          <a:xfrm>
            <a:off x="837750" y="1031263"/>
            <a:ext cx="7468500" cy="3642300"/>
          </a:xfrm>
          <a:prstGeom prst="rect">
            <a:avLst/>
          </a:prstGeom>
        </p:spPr>
        <p:txBody>
          <a:bodyPr anchorCtr="0" anchor="t" bIns="91425" lIns="91425" spcFirstLastPara="1" rIns="91425" wrap="square" tIns="91425">
            <a:normAutofit fontScale="85000" lnSpcReduction="10000"/>
          </a:bodyPr>
          <a:lstStyle/>
          <a:p>
            <a:pPr indent="-256857" lvl="0" marL="685800" rtl="0" algn="l">
              <a:spcBef>
                <a:spcPts val="0"/>
              </a:spcBef>
              <a:spcAft>
                <a:spcPts val="0"/>
              </a:spcAft>
              <a:buSzPct val="100000"/>
              <a:buFont typeface="Montserrat"/>
              <a:buChar char="●"/>
            </a:pPr>
            <a:r>
              <a:rPr lang="en" sz="1700">
                <a:latin typeface="Montserrat"/>
                <a:ea typeface="Montserrat"/>
                <a:cs typeface="Montserrat"/>
                <a:sym typeface="Montserrat"/>
              </a:rPr>
              <a:t>Despite the predominant effort of detecting face manipulation in still images, less attention has been paid to the identification of tampered faces in videos by taking advantage of the temporal information present in the stream.</a:t>
            </a:r>
            <a:endParaRPr sz="1700">
              <a:latin typeface="Montserrat"/>
              <a:ea typeface="Montserrat"/>
              <a:cs typeface="Montserrat"/>
              <a:sym typeface="Montserrat"/>
            </a:endParaRPr>
          </a:p>
          <a:p>
            <a:pPr indent="-256857" lvl="0" marL="685800" rtl="0" algn="l">
              <a:spcBef>
                <a:spcPts val="0"/>
              </a:spcBef>
              <a:spcAft>
                <a:spcPts val="0"/>
              </a:spcAft>
              <a:buSzPct val="100000"/>
              <a:buFont typeface="Montserrat"/>
              <a:buChar char="●"/>
            </a:pPr>
            <a:r>
              <a:rPr lang="en" sz="1700">
                <a:latin typeface="Montserrat"/>
                <a:ea typeface="Montserrat"/>
                <a:cs typeface="Montserrat"/>
                <a:sym typeface="Montserrat"/>
              </a:rPr>
              <a:t>While it is important to develop detectors to pick up those salient irregularities in still images, additional important features for detecting manipulations in videos are captured by the temporal coherence inherently present in a video stream.</a:t>
            </a:r>
            <a:endParaRPr sz="1700">
              <a:latin typeface="Montserrat"/>
              <a:ea typeface="Montserrat"/>
              <a:cs typeface="Montserrat"/>
              <a:sym typeface="Montserrat"/>
            </a:endParaRPr>
          </a:p>
          <a:p>
            <a:pPr indent="-256857" lvl="0" marL="685800" rtl="0" algn="l">
              <a:spcBef>
                <a:spcPts val="0"/>
              </a:spcBef>
              <a:spcAft>
                <a:spcPts val="0"/>
              </a:spcAft>
              <a:buSzPct val="100000"/>
              <a:buFont typeface="Montserrat"/>
              <a:buChar char="●"/>
            </a:pPr>
            <a:r>
              <a:rPr lang="en" sz="1700">
                <a:latin typeface="Montserrat"/>
                <a:ea typeface="Montserrat"/>
                <a:cs typeface="Montserrat"/>
                <a:sym typeface="Montserrat"/>
              </a:rPr>
              <a:t>Recurrent convolutional models are a class of deep learning models which have proven effective at exploiting the temporal information from image streams.</a:t>
            </a:r>
            <a:endParaRPr sz="1700">
              <a:latin typeface="Montserrat"/>
              <a:ea typeface="Montserrat"/>
              <a:cs typeface="Montserrat"/>
              <a:sym typeface="Montserrat"/>
            </a:endParaRPr>
          </a:p>
          <a:p>
            <a:pPr indent="-256857" lvl="0" marL="685800" rtl="0" algn="l">
              <a:spcBef>
                <a:spcPts val="0"/>
              </a:spcBef>
              <a:spcAft>
                <a:spcPts val="0"/>
              </a:spcAft>
              <a:buSzPct val="100000"/>
              <a:buFont typeface="Montserrat"/>
              <a:buChar char="●"/>
            </a:pPr>
            <a:r>
              <a:rPr lang="en" sz="1700">
                <a:latin typeface="Montserrat"/>
                <a:ea typeface="Montserrat"/>
                <a:cs typeface="Montserrat"/>
                <a:sym typeface="Montserrat"/>
              </a:rPr>
              <a:t>We thereby want to come up with the best strategy for combining variations in these models to obtain good performance .</a:t>
            </a:r>
            <a:endParaRPr sz="1700">
              <a:latin typeface="Montserrat"/>
              <a:ea typeface="Montserrat"/>
              <a:cs typeface="Montserrat"/>
              <a:sym typeface="Montserrat"/>
            </a:endParaRPr>
          </a:p>
          <a:p>
            <a:pPr indent="-256857" lvl="0" marL="685800" rtl="0" algn="l">
              <a:spcBef>
                <a:spcPts val="0"/>
              </a:spcBef>
              <a:spcAft>
                <a:spcPts val="0"/>
              </a:spcAft>
              <a:buSzPct val="100000"/>
              <a:buFont typeface="Montserrat"/>
              <a:buChar char="●"/>
            </a:pPr>
            <a:r>
              <a:rPr lang="en" sz="1700">
                <a:latin typeface="Montserrat"/>
                <a:ea typeface="Montserrat"/>
                <a:cs typeface="Montserrat"/>
                <a:sym typeface="Montserrat"/>
              </a:rPr>
              <a:t>Specifically, we attempt to detect Deepfake, Face2Face and FaceSwap tampered faces in video streams. </a:t>
            </a:r>
            <a:endParaRPr>
              <a:latin typeface="Montserrat"/>
              <a:ea typeface="Montserrat"/>
              <a:cs typeface="Montserrat"/>
              <a:sym typeface="Montserrat"/>
            </a:endParaRPr>
          </a:p>
        </p:txBody>
      </p:sp>
      <p:sp>
        <p:nvSpPr>
          <p:cNvPr id="334" name="Google Shape;334;p36"/>
          <p:cNvSpPr txBox="1"/>
          <p:nvPr/>
        </p:nvSpPr>
        <p:spPr>
          <a:xfrm>
            <a:off x="1589975" y="321475"/>
            <a:ext cx="500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Montserrat"/>
                <a:ea typeface="Montserrat"/>
                <a:cs typeface="Montserrat"/>
                <a:sym typeface="Montserrat"/>
              </a:rPr>
              <a:t>METHODOLOGY</a:t>
            </a:r>
            <a:endParaRPr b="1" sz="26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1158700" y="393750"/>
            <a:ext cx="7616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PROPOSED ARCHITECTURE</a:t>
            </a:r>
            <a:endParaRPr b="1" sz="2800"/>
          </a:p>
        </p:txBody>
      </p:sp>
      <p:sp>
        <p:nvSpPr>
          <p:cNvPr id="340" name="Google Shape;340;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200">
              <a:solidFill>
                <a:srgbClr val="C9D1D9"/>
              </a:solidFill>
              <a:highlight>
                <a:srgbClr val="0D1117"/>
              </a:highlight>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341" name="Google Shape;341;p37"/>
          <p:cNvPicPr preferRelativeResize="0"/>
          <p:nvPr/>
        </p:nvPicPr>
        <p:blipFill>
          <a:blip r:embed="rId3">
            <a:alphaModFix/>
          </a:blip>
          <a:stretch>
            <a:fillRect/>
          </a:stretch>
        </p:blipFill>
        <p:spPr>
          <a:xfrm>
            <a:off x="593636" y="1567550"/>
            <a:ext cx="8181473" cy="272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DATASET PREPARATION</a:t>
            </a:r>
            <a:endParaRPr b="1" sz="3300"/>
          </a:p>
        </p:txBody>
      </p:sp>
      <p:sp>
        <p:nvSpPr>
          <p:cNvPr id="347" name="Google Shape;347;p38"/>
          <p:cNvSpPr txBox="1"/>
          <p:nvPr>
            <p:ph idx="1" type="body"/>
          </p:nvPr>
        </p:nvSpPr>
        <p:spPr>
          <a:xfrm>
            <a:off x="1297500" y="1307850"/>
            <a:ext cx="7095600" cy="3653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For datasets, we are using a Deepfake Detection challenge </a:t>
            </a:r>
            <a:r>
              <a:rPr lang="en" sz="1400">
                <a:latin typeface="Montserrat"/>
                <a:ea typeface="Montserrat"/>
                <a:cs typeface="Montserrat"/>
                <a:sym typeface="Montserrat"/>
              </a:rPr>
              <a:t>dataset</a:t>
            </a:r>
            <a:r>
              <a:rPr lang="en" sz="1400">
                <a:latin typeface="Montserrat"/>
                <a:ea typeface="Montserrat"/>
                <a:cs typeface="Montserrat"/>
                <a:sym typeface="Montserrat"/>
              </a:rPr>
              <a:t> from Kaggle linked here combined with Face Forensics++ and Celebrity Deepfake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whole dataset is about 54 GB consisting a mixture of deepfake and real videos. </a:t>
            </a:r>
            <a:r>
              <a:rPr lang="en" sz="1400">
                <a:latin typeface="Montserrat"/>
                <a:ea typeface="Montserrat"/>
                <a:cs typeface="Montserrat"/>
                <a:sym typeface="Montserrat"/>
              </a:rPr>
              <a:t>The datasets were arranged so that there was no bias between fakes and real videos.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average size of actual video is about 8.5 MB with an average frame per video as 147.6.</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average size of the preprocessed video is about 300kb</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dataset had</a:t>
            </a:r>
            <a:r>
              <a:rPr lang="en" sz="1400">
                <a:latin typeface="Montserrat"/>
                <a:ea typeface="Montserrat"/>
                <a:cs typeface="Montserrat"/>
                <a:sym typeface="Montserrat"/>
              </a:rPr>
              <a:t> a metadata.csv file and contained data in the format </a:t>
            </a:r>
            <a:r>
              <a:rPr lang="en">
                <a:latin typeface="Montserrat"/>
                <a:ea typeface="Montserrat"/>
                <a:cs typeface="Montserrat"/>
                <a:sym typeface="Montserrat"/>
              </a:rPr>
              <a:t>{“Name.mp4” :{“label”:”fake”, ”split”:”train”, ”original”:original_video},....} which we have converted to csv to just Name and Label.</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have preprocessed a total of 6000 videos and stored in the google drive.</a:t>
            </a:r>
            <a:endParaRPr sz="14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ROADMAP FOR PRE-PROCESSING</a:t>
            </a:r>
            <a:endParaRPr b="1" sz="3000"/>
          </a:p>
        </p:txBody>
      </p:sp>
      <p:pic>
        <p:nvPicPr>
          <p:cNvPr id="353" name="Google Shape;353;p39"/>
          <p:cNvPicPr preferRelativeResize="0"/>
          <p:nvPr/>
        </p:nvPicPr>
        <p:blipFill>
          <a:blip r:embed="rId3">
            <a:alphaModFix/>
          </a:blip>
          <a:stretch>
            <a:fillRect/>
          </a:stretch>
        </p:blipFill>
        <p:spPr>
          <a:xfrm>
            <a:off x="1420125" y="1138125"/>
            <a:ext cx="6916275" cy="3835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Preprocessing Data</a:t>
            </a:r>
            <a:endParaRPr b="1" sz="3300"/>
          </a:p>
        </p:txBody>
      </p:sp>
      <p:sp>
        <p:nvSpPr>
          <p:cNvPr id="359" name="Google Shape;359;p40"/>
          <p:cNvSpPr txBox="1"/>
          <p:nvPr>
            <p:ph idx="1" type="body"/>
          </p:nvPr>
        </p:nvSpPr>
        <p:spPr>
          <a:xfrm>
            <a:off x="1297500" y="1256675"/>
            <a:ext cx="7038900" cy="29112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Montserrat"/>
              <a:buChar char="●"/>
            </a:pPr>
            <a:r>
              <a:rPr lang="en" sz="1400">
                <a:latin typeface="Montserrat"/>
                <a:ea typeface="Montserrat"/>
                <a:cs typeface="Montserrat"/>
                <a:sym typeface="Montserrat"/>
              </a:rPr>
              <a:t>Dataset preprocessing includes splitting the video into frames at 30fps. Followed by only human face detection and cropping the frame with the detected face.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To maintain the uniformity in the number of frames the mean of the dataset video is calculated and the new processed face cropped dataset is created containing the frames equal to the mean.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frame size is taken to be 112x112 with a </a:t>
            </a:r>
            <a:r>
              <a:rPr lang="en" sz="1400">
                <a:latin typeface="Montserrat"/>
                <a:ea typeface="Montserrat"/>
                <a:cs typeface="Montserrat"/>
                <a:sym typeface="Montserrat"/>
              </a:rPr>
              <a:t>motion</a:t>
            </a:r>
            <a:r>
              <a:rPr lang="en" sz="1400">
                <a:latin typeface="Montserrat"/>
                <a:ea typeface="Montserrat"/>
                <a:cs typeface="Montserrat"/>
                <a:sym typeface="Montserrat"/>
              </a:rPr>
              <a:t> jpeg code </a:t>
            </a:r>
            <a:r>
              <a:rPr lang="en" sz="1400">
                <a:latin typeface="Montserrat"/>
                <a:ea typeface="Montserrat"/>
                <a:cs typeface="Montserrat"/>
                <a:sym typeface="Montserrat"/>
              </a:rPr>
              <a:t>to</a:t>
            </a:r>
            <a:r>
              <a:rPr i="1" lang="en" sz="1400">
                <a:latin typeface="Montserrat"/>
                <a:ea typeface="Montserrat"/>
                <a:cs typeface="Montserrat"/>
                <a:sym typeface="Montserrat"/>
              </a:rPr>
              <a:t> </a:t>
            </a:r>
            <a:r>
              <a:rPr lang="en" sz="1400">
                <a:latin typeface="Montserrat"/>
                <a:ea typeface="Montserrat"/>
                <a:cs typeface="Montserrat"/>
                <a:sym typeface="Montserrat"/>
              </a:rPr>
              <a:t>compress the frame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frames that don’t have faces in them are ignored during preprocessing.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generate a video with 150 frames i.e 5 second video cropped to face and save it into the google drive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Note: GPU acceleration (via nvidia’s CUDA library) is required for good performance with this model.</a:t>
            </a:r>
            <a:endParaRPr sz="1400">
              <a:latin typeface="Montserrat"/>
              <a:ea typeface="Montserrat"/>
              <a:cs typeface="Montserrat"/>
              <a:sym typeface="Montserrat"/>
            </a:endParaRPr>
          </a:p>
          <a:p>
            <a:pPr indent="0" lvl="0" marL="457200" rtl="0" algn="l">
              <a:spcBef>
                <a:spcPts val="1200"/>
              </a:spcBef>
              <a:spcAft>
                <a:spcPts val="0"/>
              </a:spcAft>
              <a:buNone/>
            </a:pPr>
            <a:r>
              <a:t/>
            </a:r>
            <a:endParaRPr sz="1400">
              <a:latin typeface="Montserrat"/>
              <a:ea typeface="Montserrat"/>
              <a:cs typeface="Montserrat"/>
              <a:sym typeface="Montserrat"/>
            </a:endParaRPr>
          </a:p>
          <a:p>
            <a:pPr indent="0" lvl="0" marL="457200" rtl="0" algn="l">
              <a:spcBef>
                <a:spcPts val="1200"/>
              </a:spcBef>
              <a:spcAft>
                <a:spcPts val="0"/>
              </a:spcAft>
              <a:buNone/>
            </a:pPr>
            <a:r>
              <a:t/>
            </a:r>
            <a:endParaRPr sz="1400">
              <a:latin typeface="Montserrat"/>
              <a:ea typeface="Montserrat"/>
              <a:cs typeface="Montserrat"/>
              <a:sym typeface="Montserrat"/>
            </a:endParaRPr>
          </a:p>
          <a:p>
            <a:pPr indent="0" lvl="0" marL="0" rtl="0" algn="l">
              <a:spcBef>
                <a:spcPts val="1200"/>
              </a:spcBef>
              <a:spcAft>
                <a:spcPts val="120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Data Input</a:t>
            </a:r>
            <a:endParaRPr b="1" sz="3300"/>
          </a:p>
        </p:txBody>
      </p:sp>
      <p:sp>
        <p:nvSpPr>
          <p:cNvPr id="365" name="Google Shape;365;p41"/>
          <p:cNvSpPr txBox="1"/>
          <p:nvPr>
            <p:ph idx="1" type="body"/>
          </p:nvPr>
        </p:nvSpPr>
        <p:spPr>
          <a:xfrm>
            <a:off x="1297500" y="1307850"/>
            <a:ext cx="7038900" cy="33840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data is read directly from the google drive mounted on colab and the videos which have less than 100 frames are removed.</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have split the data as training and test in 70:30 ratio with no bias in real and fake videos, here the fake videos are classified with a label of 0 and real videos are classified with a label of 1. This made 1800 test videos and 4200 training videos.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have created a metadata.csv file which has the following columns: video name, label which helps us  verify our prediction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sequence </a:t>
            </a:r>
            <a:r>
              <a:rPr lang="en" sz="1400">
                <a:latin typeface="Montserrat"/>
                <a:ea typeface="Montserrat"/>
                <a:cs typeface="Montserrat"/>
                <a:sym typeface="Montserrat"/>
              </a:rPr>
              <a:t>length we have used in this application for processing the data is 10,20,40,100 frames which will be sent into the model for training and can be varied.</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input has the following dimensions: (B X S X 3 X 112 x 112), where S signifies the sequence length per video and B signifies batch size of the videos.</a:t>
            </a:r>
            <a:endParaRPr sz="1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Transformations</a:t>
            </a:r>
            <a:endParaRPr b="1" sz="3300"/>
          </a:p>
        </p:txBody>
      </p:sp>
      <p:sp>
        <p:nvSpPr>
          <p:cNvPr id="371" name="Google Shape;371;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Transforms are common image transformations available in the torchvision.transforms module. They can be chained together using Compose.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apply the following transformations on the </a:t>
            </a:r>
            <a:r>
              <a:rPr lang="en" sz="1400">
                <a:latin typeface="Montserrat"/>
                <a:ea typeface="Montserrat"/>
                <a:cs typeface="Montserrat"/>
                <a:sym typeface="Montserrat"/>
              </a:rPr>
              <a:t>input</a:t>
            </a:r>
            <a:r>
              <a:rPr lang="en" sz="1400">
                <a:latin typeface="Montserrat"/>
                <a:ea typeface="Montserrat"/>
                <a:cs typeface="Montserrat"/>
                <a:sym typeface="Montserrat"/>
              </a:rPr>
              <a:t> frames: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 sz="1400">
                <a:latin typeface="Montserrat"/>
                <a:ea typeface="Montserrat"/>
                <a:cs typeface="Montserrat"/>
                <a:sym typeface="Montserrat"/>
              </a:rPr>
              <a:t>Convert to PIL image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 sz="1400">
                <a:latin typeface="Montserrat"/>
                <a:ea typeface="Montserrat"/>
                <a:cs typeface="Montserrat"/>
                <a:sym typeface="Montserrat"/>
              </a:rPr>
              <a:t>Resize the image to 112x112</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 sz="1400">
                <a:latin typeface="Montserrat"/>
                <a:ea typeface="Montserrat"/>
                <a:cs typeface="Montserrat"/>
                <a:sym typeface="Montserrat"/>
              </a:rPr>
              <a:t>Convert it to a tensor</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arenR"/>
            </a:pPr>
            <a:r>
              <a:rPr lang="en" sz="1400">
                <a:latin typeface="Montserrat"/>
                <a:ea typeface="Montserrat"/>
                <a:cs typeface="Montserrat"/>
                <a:sym typeface="Montserrat"/>
              </a:rPr>
              <a:t>Normalize the image with a mean of [0.485, 0.456, 0.406] and standard deviation of [0.229, 0.224, 0.225].</a:t>
            </a:r>
            <a:endParaRPr sz="1400">
              <a:latin typeface="Montserrat"/>
              <a:ea typeface="Montserrat"/>
              <a:cs typeface="Montserrat"/>
              <a:sym typeface="Montserrat"/>
            </a:endParaRPr>
          </a:p>
          <a:p>
            <a:pPr indent="0" lvl="0" marL="914400" rtl="0" algn="l">
              <a:spcBef>
                <a:spcPts val="0"/>
              </a:spcBef>
              <a:spcAft>
                <a:spcPts val="0"/>
              </a:spcAft>
              <a:buNone/>
            </a:pPr>
            <a:r>
              <a:t/>
            </a:r>
            <a:endParaRPr sz="1050">
              <a:solidFill>
                <a:srgbClr val="DCDCDC"/>
              </a:solidFill>
              <a:highlight>
                <a:srgbClr val="1E1E1E"/>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Dataset Class</a:t>
            </a:r>
            <a:endParaRPr b="1" sz="3300"/>
          </a:p>
        </p:txBody>
      </p:sp>
      <p:sp>
        <p:nvSpPr>
          <p:cNvPr id="377" name="Google Shape;377;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latin typeface="Montserrat"/>
                <a:ea typeface="Montserrat"/>
                <a:cs typeface="Montserrat"/>
                <a:sym typeface="Montserrat"/>
              </a:rPr>
              <a:t>We create a function called video_dataset which inherits torch.utils.data.Dataset which is an abstract class representing a dataset. It overrides: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 sz="1500">
                <a:latin typeface="Montserrat"/>
                <a:ea typeface="Montserrat"/>
                <a:cs typeface="Montserrat"/>
                <a:sym typeface="Montserrat"/>
              </a:rPr>
              <a:t>__init__ which initializes the class</a:t>
            </a:r>
            <a:endParaRPr sz="1500">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lang="en" sz="1500">
                <a:latin typeface="Montserrat"/>
                <a:ea typeface="Montserrat"/>
                <a:cs typeface="Montserrat"/>
                <a:sym typeface="Montserrat"/>
              </a:rPr>
              <a:t>__len__ so that len(dataset) returns the size of the dataset.</a:t>
            </a:r>
            <a:endParaRPr sz="1500">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lang="en" sz="1500">
                <a:latin typeface="Montserrat"/>
                <a:ea typeface="Montserrat"/>
                <a:cs typeface="Montserrat"/>
                <a:sym typeface="Montserrat"/>
              </a:rPr>
              <a:t>__getitem__ to support the indexing such that dataset[i] can be</a:t>
            </a:r>
            <a:r>
              <a:rPr lang="en" sz="1500">
                <a:latin typeface="Montserrat"/>
                <a:ea typeface="Montserrat"/>
                <a:cs typeface="Montserrat"/>
                <a:sym typeface="Montserrat"/>
              </a:rPr>
              <a:t> used to get ith sample, this is memory efficient because all the images are not stored in the m</a:t>
            </a:r>
            <a:r>
              <a:rPr lang="en" sz="1400">
                <a:latin typeface="Montserrat"/>
                <a:ea typeface="Montserrat"/>
                <a:cs typeface="Montserrat"/>
                <a:sym typeface="Montserrat"/>
              </a:rPr>
              <a:t>emory at once but read as required.</a:t>
            </a:r>
            <a:endParaRPr sz="1400">
              <a:latin typeface="Montserrat"/>
              <a:ea typeface="Montserrat"/>
              <a:cs typeface="Montserrat"/>
              <a:sym typeface="Montserrat"/>
            </a:endParaRPr>
          </a:p>
          <a:p>
            <a:pPr indent="-323850" lvl="0" marL="457200" rtl="0" algn="l">
              <a:spcBef>
                <a:spcPts val="0"/>
              </a:spcBef>
              <a:spcAft>
                <a:spcPts val="0"/>
              </a:spcAft>
              <a:buClr>
                <a:schemeClr val="lt1"/>
              </a:buClr>
              <a:buSzPts val="1500"/>
              <a:buFont typeface="Montserrat"/>
              <a:buChar char="●"/>
            </a:pPr>
            <a:r>
              <a:rPr lang="en" sz="1400">
                <a:latin typeface="Montserrat"/>
                <a:ea typeface="Montserrat"/>
                <a:cs typeface="Montserrat"/>
                <a:sym typeface="Montserrat"/>
              </a:rPr>
              <a:t>In the __getitem__ class we return the required sequence of frames after applying the transformations mentioned in the previous slide</a:t>
            </a:r>
            <a:endParaRPr sz="14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Dataloader Class</a:t>
            </a:r>
            <a:endParaRPr b="1" sz="3300"/>
          </a:p>
        </p:txBody>
      </p:sp>
      <p:sp>
        <p:nvSpPr>
          <p:cNvPr id="383" name="Google Shape;383;p44"/>
          <p:cNvSpPr txBox="1"/>
          <p:nvPr>
            <p:ph idx="1" type="body"/>
          </p:nvPr>
        </p:nvSpPr>
        <p:spPr>
          <a:xfrm>
            <a:off x="1297500" y="1567550"/>
            <a:ext cx="7038900" cy="3271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torch.utils.data.DataLoader is an iterator which provides the following features:</a:t>
            </a:r>
            <a:endParaRPr sz="1400">
              <a:latin typeface="Montserrat"/>
              <a:ea typeface="Montserrat"/>
              <a:cs typeface="Montserrat"/>
              <a:sym typeface="Montserrat"/>
            </a:endParaRPr>
          </a:p>
          <a:p>
            <a:pPr indent="-317500" lvl="0" marL="914400" rtl="0" algn="l">
              <a:spcBef>
                <a:spcPts val="0"/>
              </a:spcBef>
              <a:spcAft>
                <a:spcPts val="0"/>
              </a:spcAft>
              <a:buSzPts val="1400"/>
              <a:buFont typeface="Montserrat"/>
              <a:buAutoNum type="arabicParenR"/>
            </a:pPr>
            <a:r>
              <a:rPr lang="en" sz="1400">
                <a:latin typeface="Montserrat"/>
                <a:ea typeface="Montserrat"/>
                <a:cs typeface="Montserrat"/>
                <a:sym typeface="Montserrat"/>
              </a:rPr>
              <a:t>Batching the data</a:t>
            </a:r>
            <a:endParaRPr sz="1400">
              <a:latin typeface="Montserrat"/>
              <a:ea typeface="Montserrat"/>
              <a:cs typeface="Montserrat"/>
              <a:sym typeface="Montserrat"/>
            </a:endParaRPr>
          </a:p>
          <a:p>
            <a:pPr indent="-317500" lvl="0" marL="914400" rtl="0" algn="l">
              <a:spcBef>
                <a:spcPts val="0"/>
              </a:spcBef>
              <a:spcAft>
                <a:spcPts val="0"/>
              </a:spcAft>
              <a:buSzPts val="1400"/>
              <a:buFont typeface="Montserrat"/>
              <a:buAutoNum type="arabicParenR"/>
            </a:pPr>
            <a:r>
              <a:rPr lang="en" sz="1400">
                <a:latin typeface="Montserrat"/>
                <a:ea typeface="Montserrat"/>
                <a:cs typeface="Montserrat"/>
                <a:sym typeface="Montserrat"/>
              </a:rPr>
              <a:t>Shuffling the data</a:t>
            </a:r>
            <a:endParaRPr sz="1400">
              <a:latin typeface="Montserrat"/>
              <a:ea typeface="Montserrat"/>
              <a:cs typeface="Montserrat"/>
              <a:sym typeface="Montserrat"/>
            </a:endParaRPr>
          </a:p>
          <a:p>
            <a:pPr indent="-317500" lvl="0" marL="914400" rtl="0" algn="l">
              <a:spcBef>
                <a:spcPts val="0"/>
              </a:spcBef>
              <a:spcAft>
                <a:spcPts val="0"/>
              </a:spcAft>
              <a:buSzPts val="1400"/>
              <a:buFont typeface="Montserrat"/>
              <a:buAutoNum type="arabicParenR"/>
            </a:pPr>
            <a:r>
              <a:rPr lang="en" sz="1400">
                <a:latin typeface="Montserrat"/>
                <a:ea typeface="Montserrat"/>
                <a:cs typeface="Montserrat"/>
                <a:sym typeface="Montserrat"/>
              </a:rPr>
              <a:t>Load the data in parallel using multiprocessing workers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Dataloader class requires the input to be an instance of the Dataset class.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use a batch size of 4, shuffle the data and set the number of workers to 4 which is used to put data simultaneously into RAM.</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Please be aware that excessive worker creation might get DataLoader running slow or even freeze, lower the worker number to avoid potential slowness/freeze if necessary.</a:t>
            </a:r>
            <a:endParaRPr sz="1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ph type="ctrTitle"/>
          </p:nvPr>
        </p:nvSpPr>
        <p:spPr>
          <a:xfrm>
            <a:off x="2285606" y="175125"/>
            <a:ext cx="6116400" cy="30420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FFFFFF"/>
              </a:buClr>
              <a:buSzPts val="4400"/>
              <a:buFont typeface="Corbel"/>
              <a:buNone/>
            </a:pPr>
            <a:r>
              <a:rPr b="1" lang="en" sz="5100"/>
              <a:t>DEEPFAKE DETECTION</a:t>
            </a:r>
            <a:endParaRPr sz="5100"/>
          </a:p>
        </p:txBody>
      </p:sp>
      <p:sp>
        <p:nvSpPr>
          <p:cNvPr id="276" name="Google Shape;276;p27"/>
          <p:cNvSpPr txBox="1"/>
          <p:nvPr>
            <p:ph idx="1" type="subTitle"/>
          </p:nvPr>
        </p:nvSpPr>
        <p:spPr>
          <a:xfrm>
            <a:off x="1468331" y="3102825"/>
            <a:ext cx="3657900" cy="9459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SzPts val="1190"/>
              <a:buNone/>
            </a:pPr>
            <a:r>
              <a:rPr b="1" lang="en" sz="935">
                <a:solidFill>
                  <a:schemeClr val="lt1"/>
                </a:solidFill>
                <a:latin typeface="Montserrat"/>
                <a:ea typeface="Montserrat"/>
                <a:cs typeface="Montserrat"/>
                <a:sym typeface="Montserrat"/>
              </a:rPr>
              <a:t>PRESENT</a:t>
            </a:r>
            <a:r>
              <a:rPr b="1" lang="en" sz="935">
                <a:latin typeface="Montserrat"/>
                <a:ea typeface="Montserrat"/>
                <a:cs typeface="Montserrat"/>
                <a:sym typeface="Montserrat"/>
              </a:rPr>
              <a:t>ATION </a:t>
            </a:r>
            <a:r>
              <a:rPr b="1" lang="en" sz="935">
                <a:solidFill>
                  <a:schemeClr val="lt1"/>
                </a:solidFill>
                <a:latin typeface="Montserrat"/>
                <a:ea typeface="Montserrat"/>
                <a:cs typeface="Montserrat"/>
                <a:sym typeface="Montserrat"/>
              </a:rPr>
              <a:t>BY</a:t>
            </a:r>
            <a:r>
              <a:rPr b="1" lang="en" sz="935">
                <a:latin typeface="Montserrat"/>
                <a:ea typeface="Montserrat"/>
                <a:cs typeface="Montserrat"/>
                <a:sym typeface="Montserrat"/>
              </a:rPr>
              <a:t> GROUP 4:</a:t>
            </a:r>
            <a:endParaRPr b="1" sz="935">
              <a:latin typeface="Montserrat"/>
              <a:ea typeface="Montserrat"/>
              <a:cs typeface="Montserrat"/>
              <a:sym typeface="Montserrat"/>
            </a:endParaRPr>
          </a:p>
          <a:p>
            <a:pPr indent="0" lvl="0" marL="0" rtl="0" algn="l">
              <a:lnSpc>
                <a:spcPct val="70000"/>
              </a:lnSpc>
              <a:spcBef>
                <a:spcPts val="0"/>
              </a:spcBef>
              <a:spcAft>
                <a:spcPts val="0"/>
              </a:spcAft>
              <a:buSzPts val="1190"/>
              <a:buNone/>
            </a:pPr>
            <a:r>
              <a:rPr b="1" lang="en" sz="935">
                <a:solidFill>
                  <a:schemeClr val="lt1"/>
                </a:solidFill>
                <a:latin typeface="Montserrat"/>
                <a:ea typeface="Montserrat"/>
                <a:cs typeface="Montserrat"/>
                <a:sym typeface="Montserrat"/>
              </a:rPr>
              <a:t>	        </a:t>
            </a:r>
            <a:endParaRPr b="1" sz="935">
              <a:solidFill>
                <a:schemeClr val="lt1"/>
              </a:solidFill>
              <a:latin typeface="Montserrat"/>
              <a:ea typeface="Montserrat"/>
              <a:cs typeface="Montserrat"/>
              <a:sym typeface="Montserrat"/>
            </a:endParaRPr>
          </a:p>
          <a:p>
            <a:pPr indent="0" lvl="0" marL="0" rtl="0" algn="l">
              <a:lnSpc>
                <a:spcPct val="70000"/>
              </a:lnSpc>
              <a:spcBef>
                <a:spcPts val="900"/>
              </a:spcBef>
              <a:spcAft>
                <a:spcPts val="0"/>
              </a:spcAft>
              <a:buSzPts val="1190"/>
              <a:buNone/>
            </a:pPr>
            <a:r>
              <a:rPr b="1" lang="en" sz="935">
                <a:solidFill>
                  <a:schemeClr val="lt1"/>
                </a:solidFill>
                <a:latin typeface="Montserrat"/>
                <a:ea typeface="Montserrat"/>
                <a:cs typeface="Montserrat"/>
                <a:sym typeface="Montserrat"/>
              </a:rPr>
              <a:t>P. SRI SAI HARSHAVARDHAN		100518733037      </a:t>
            </a:r>
            <a:endParaRPr b="1" sz="935">
              <a:solidFill>
                <a:schemeClr val="lt1"/>
              </a:solidFill>
              <a:latin typeface="Montserrat"/>
              <a:ea typeface="Montserrat"/>
              <a:cs typeface="Montserrat"/>
              <a:sym typeface="Montserrat"/>
            </a:endParaRPr>
          </a:p>
          <a:p>
            <a:pPr indent="0" lvl="0" marL="0" rtl="0" algn="l">
              <a:lnSpc>
                <a:spcPct val="70000"/>
              </a:lnSpc>
              <a:spcBef>
                <a:spcPts val="900"/>
              </a:spcBef>
              <a:spcAft>
                <a:spcPts val="0"/>
              </a:spcAft>
              <a:buSzPts val="1190"/>
              <a:buNone/>
            </a:pPr>
            <a:r>
              <a:rPr b="1" lang="en" sz="935">
                <a:solidFill>
                  <a:schemeClr val="lt1"/>
                </a:solidFill>
                <a:latin typeface="Montserrat"/>
                <a:ea typeface="Montserrat"/>
                <a:cs typeface="Montserrat"/>
                <a:sym typeface="Montserrat"/>
              </a:rPr>
              <a:t>P. TEJA 			</a:t>
            </a:r>
            <a:r>
              <a:rPr b="1" lang="en" sz="935">
                <a:latin typeface="Montserrat"/>
                <a:ea typeface="Montserrat"/>
                <a:cs typeface="Montserrat"/>
                <a:sym typeface="Montserrat"/>
              </a:rPr>
              <a:t>	100518733039</a:t>
            </a:r>
            <a:endParaRPr b="1" sz="935">
              <a:latin typeface="Montserrat"/>
              <a:ea typeface="Montserrat"/>
              <a:cs typeface="Montserrat"/>
              <a:sym typeface="Montserrat"/>
            </a:endParaRPr>
          </a:p>
          <a:p>
            <a:pPr indent="0" lvl="0" marL="0" rtl="0" algn="l">
              <a:lnSpc>
                <a:spcPct val="70000"/>
              </a:lnSpc>
              <a:spcBef>
                <a:spcPts val="900"/>
              </a:spcBef>
              <a:spcAft>
                <a:spcPts val="0"/>
              </a:spcAft>
              <a:buSzPts val="1190"/>
              <a:buNone/>
            </a:pPr>
            <a:r>
              <a:rPr b="1" lang="en" sz="935">
                <a:latin typeface="Montserrat"/>
                <a:ea typeface="Montserrat"/>
                <a:cs typeface="Montserrat"/>
                <a:sym typeface="Montserrat"/>
              </a:rPr>
              <a:t>K. SRIKAR RAGHUNATH                         100518733050</a:t>
            </a:r>
            <a:endParaRPr b="1" sz="935">
              <a:latin typeface="Montserrat"/>
              <a:ea typeface="Montserrat"/>
              <a:cs typeface="Montserrat"/>
              <a:sym typeface="Montserrat"/>
            </a:endParaRPr>
          </a:p>
        </p:txBody>
      </p:sp>
      <p:sp>
        <p:nvSpPr>
          <p:cNvPr id="277" name="Google Shape;277;p27"/>
          <p:cNvSpPr txBox="1"/>
          <p:nvPr/>
        </p:nvSpPr>
        <p:spPr>
          <a:xfrm>
            <a:off x="5942831" y="3102825"/>
            <a:ext cx="2893200" cy="10857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b="1" lang="en" sz="1100">
                <a:solidFill>
                  <a:schemeClr val="lt1"/>
                </a:solidFill>
                <a:latin typeface="Montserrat"/>
                <a:ea typeface="Montserrat"/>
                <a:cs typeface="Montserrat"/>
                <a:sym typeface="Montserrat"/>
              </a:rPr>
              <a:t>UNDER THE GUIDANCE OF</a:t>
            </a:r>
            <a:endParaRPr b="1" sz="1100">
              <a:solidFill>
                <a:schemeClr val="lt1"/>
              </a:solidFill>
              <a:latin typeface="Montserrat"/>
              <a:ea typeface="Montserrat"/>
              <a:cs typeface="Montserrat"/>
              <a:sym typeface="Montserrat"/>
            </a:endParaRPr>
          </a:p>
          <a:p>
            <a:pPr indent="0" lvl="0" marL="0" rtl="0" algn="r">
              <a:spcBef>
                <a:spcPts val="0"/>
              </a:spcBef>
              <a:spcAft>
                <a:spcPts val="0"/>
              </a:spcAft>
              <a:buNone/>
            </a:pPr>
            <a:r>
              <a:rPr b="1" lang="en" sz="1100">
                <a:solidFill>
                  <a:schemeClr val="lt1"/>
                </a:solidFill>
                <a:latin typeface="Montserrat"/>
                <a:ea typeface="Montserrat"/>
                <a:cs typeface="Montserrat"/>
                <a:sym typeface="Montserrat"/>
              </a:rPr>
              <a:t>PROF. K.SHYAMALA MA’AM</a:t>
            </a:r>
            <a:endParaRPr b="1" sz="1100">
              <a:solidFill>
                <a:schemeClr val="lt1"/>
              </a:solidFill>
              <a:latin typeface="Montserrat"/>
              <a:ea typeface="Montserrat"/>
              <a:cs typeface="Montserrat"/>
              <a:sym typeface="Montserrat"/>
            </a:endParaRPr>
          </a:p>
          <a:p>
            <a:pPr indent="0" lvl="0" marL="0" rtl="0" algn="r">
              <a:spcBef>
                <a:spcPts val="0"/>
              </a:spcBef>
              <a:spcAft>
                <a:spcPts val="0"/>
              </a:spcAft>
              <a:buNone/>
            </a:pPr>
            <a:r>
              <a:rPr b="1" lang="en" sz="1100">
                <a:solidFill>
                  <a:schemeClr val="lt1"/>
                </a:solidFill>
                <a:latin typeface="Montserrat"/>
                <a:ea typeface="Montserrat"/>
                <a:cs typeface="Montserrat"/>
                <a:sym typeface="Montserrat"/>
              </a:rPr>
              <a:t>HOD OF CSE DEPARTMENT</a:t>
            </a:r>
            <a:endParaRPr b="1" sz="1100">
              <a:solidFill>
                <a:schemeClr val="lt1"/>
              </a:solidFill>
              <a:latin typeface="Montserrat"/>
              <a:ea typeface="Montserrat"/>
              <a:cs typeface="Montserrat"/>
              <a:sym typeface="Montserrat"/>
            </a:endParaRPr>
          </a:p>
          <a:p>
            <a:pPr indent="0" lvl="0" marL="0" rtl="0" algn="r">
              <a:spcBef>
                <a:spcPts val="0"/>
              </a:spcBef>
              <a:spcAft>
                <a:spcPts val="0"/>
              </a:spcAft>
              <a:buNone/>
            </a:pPr>
            <a:r>
              <a:rPr b="1" lang="en" sz="1100">
                <a:solidFill>
                  <a:schemeClr val="lt1"/>
                </a:solidFill>
                <a:latin typeface="Montserrat"/>
                <a:ea typeface="Montserrat"/>
                <a:cs typeface="Montserrat"/>
                <a:sym typeface="Montserrat"/>
              </a:rPr>
              <a:t>UCEOU</a:t>
            </a:r>
            <a:endParaRPr b="1" sz="11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b="1" sz="1100">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type="title"/>
          </p:nvPr>
        </p:nvSpPr>
        <p:spPr>
          <a:xfrm>
            <a:off x="1297500" y="298175"/>
            <a:ext cx="7038900" cy="914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3300"/>
              <a:t>Transfer Learning with Resnext</a:t>
            </a:r>
            <a:endParaRPr b="1" sz="3300"/>
          </a:p>
        </p:txBody>
      </p:sp>
      <p:sp>
        <p:nvSpPr>
          <p:cNvPr id="389" name="Google Shape;389;p45"/>
          <p:cNvSpPr txBox="1"/>
          <p:nvPr>
            <p:ph idx="1" type="body"/>
          </p:nvPr>
        </p:nvSpPr>
        <p:spPr>
          <a:xfrm>
            <a:off x="1206125" y="1427025"/>
            <a:ext cx="7038900" cy="34056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Transfer learning generally refers to a process where a model trained on one problem is used in some way on a second related problem.</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 neural network model is first trained on a problem similar to the problem that is being solved. One or more layers from the trained model are then used in a new model trained on the problem of interest.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In this particular application we have used ResNeXt, the ResNeXt architecture is an extension of the deep residual network which replaces the standard residual block with one that leverages a "</a:t>
            </a:r>
            <a:r>
              <a:rPr i="1" lang="en" sz="1400">
                <a:latin typeface="Montserrat"/>
                <a:ea typeface="Montserrat"/>
                <a:cs typeface="Montserrat"/>
                <a:sym typeface="Montserrat"/>
              </a:rPr>
              <a:t>split-transform-merge</a:t>
            </a:r>
            <a:r>
              <a:rPr lang="en" sz="1400">
                <a:latin typeface="Montserrat"/>
                <a:ea typeface="Montserrat"/>
                <a:cs typeface="Montserrat"/>
                <a:sym typeface="Montserrat"/>
              </a:rPr>
              <a:t>" strategy (ie. branched paths within a cell) used in the Inception models.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It has 50 layers in total with 32 paths with 4 out channels.</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6"/>
          <p:cNvPicPr preferRelativeResize="0"/>
          <p:nvPr/>
        </p:nvPicPr>
        <p:blipFill>
          <a:blip r:embed="rId3">
            <a:alphaModFix/>
          </a:blip>
          <a:stretch>
            <a:fillRect/>
          </a:stretch>
        </p:blipFill>
        <p:spPr>
          <a:xfrm>
            <a:off x="653900" y="1743625"/>
            <a:ext cx="7654825" cy="3215400"/>
          </a:xfrm>
          <a:prstGeom prst="rect">
            <a:avLst/>
          </a:prstGeom>
          <a:noFill/>
          <a:ln>
            <a:noFill/>
          </a:ln>
        </p:spPr>
      </p:pic>
      <p:pic>
        <p:nvPicPr>
          <p:cNvPr id="395" name="Google Shape;395;p46"/>
          <p:cNvPicPr preferRelativeResize="0"/>
          <p:nvPr/>
        </p:nvPicPr>
        <p:blipFill>
          <a:blip r:embed="rId4">
            <a:alphaModFix/>
          </a:blip>
          <a:stretch>
            <a:fillRect/>
          </a:stretch>
        </p:blipFill>
        <p:spPr>
          <a:xfrm>
            <a:off x="783950" y="71800"/>
            <a:ext cx="2240087" cy="1812800"/>
          </a:xfrm>
          <a:prstGeom prst="rect">
            <a:avLst/>
          </a:prstGeom>
          <a:noFill/>
          <a:ln>
            <a:noFill/>
          </a:ln>
        </p:spPr>
      </p:pic>
      <p:pic>
        <p:nvPicPr>
          <p:cNvPr id="396" name="Google Shape;396;p46"/>
          <p:cNvPicPr preferRelativeResize="0"/>
          <p:nvPr/>
        </p:nvPicPr>
        <p:blipFill>
          <a:blip r:embed="rId5">
            <a:alphaModFix/>
          </a:blip>
          <a:stretch>
            <a:fillRect/>
          </a:stretch>
        </p:blipFill>
        <p:spPr>
          <a:xfrm>
            <a:off x="5750825" y="71800"/>
            <a:ext cx="2360100" cy="190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Model Creation</a:t>
            </a:r>
            <a:endParaRPr b="1" sz="3300"/>
          </a:p>
        </p:txBody>
      </p:sp>
      <p:sp>
        <p:nvSpPr>
          <p:cNvPr id="402" name="Google Shape;402;p47"/>
          <p:cNvSpPr txBox="1"/>
          <p:nvPr>
            <p:ph idx="1" type="body"/>
          </p:nvPr>
        </p:nvSpPr>
        <p:spPr>
          <a:xfrm>
            <a:off x="1297500" y="1112100"/>
            <a:ext cx="7460400" cy="33666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For the purpose of creating model, we have employed the torch and torchvision libraries of python.</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We have defined a class that inherits from the nn module of torch which is the base class for all the neural networks. We have then defined the constructor with required layers.</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The model, as planned in phase 1, uses a CNN model for feature extraction i.e the resnext model available as a pretrained model in the torch module. </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We cut out the last 2 layers of resnext model and use remaining network to append the rest of model</a:t>
            </a:r>
            <a:endParaRPr sz="1400">
              <a:latin typeface="Montserrat"/>
              <a:ea typeface="Montserrat"/>
              <a:cs typeface="Montserrat"/>
              <a:sym typeface="Montserrat"/>
            </a:endParaRPr>
          </a:p>
          <a:p>
            <a:pPr indent="-317500" lvl="0" marL="45720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Upon the resnext, we have added an Average Pooling layer.</a:t>
            </a:r>
            <a:endParaRPr sz="14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Continued…</a:t>
            </a:r>
            <a:endParaRPr b="1" sz="3300"/>
          </a:p>
        </p:txBody>
      </p:sp>
      <p:sp>
        <p:nvSpPr>
          <p:cNvPr id="408" name="Google Shape;408;p48"/>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We have then added an LSTM layer with 1 layer holding LSTM cells.</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We have then sent the output of this LSTM to Sequential model where input to the model is from 2048 neurons and output is two classes followed by a dropout layer with rate=0.4</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Finally all the layers are connected in the forward() method of Model class.</a:t>
            </a:r>
            <a:endParaRPr sz="1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9"/>
          <p:cNvPicPr preferRelativeResize="0"/>
          <p:nvPr/>
        </p:nvPicPr>
        <p:blipFill>
          <a:blip r:embed="rId3">
            <a:alphaModFix/>
          </a:blip>
          <a:stretch>
            <a:fillRect/>
          </a:stretch>
        </p:blipFill>
        <p:spPr>
          <a:xfrm>
            <a:off x="1812025" y="165150"/>
            <a:ext cx="5097380" cy="4749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Training the Model</a:t>
            </a:r>
            <a:endParaRPr b="1" sz="3300"/>
          </a:p>
        </p:txBody>
      </p:sp>
      <p:sp>
        <p:nvSpPr>
          <p:cNvPr id="419" name="Google Shape;419;p50"/>
          <p:cNvSpPr txBox="1"/>
          <p:nvPr>
            <p:ph idx="1" type="body"/>
          </p:nvPr>
        </p:nvSpPr>
        <p:spPr>
          <a:xfrm>
            <a:off x="1297500" y="1216375"/>
            <a:ext cx="7038900" cy="3262500"/>
          </a:xfrm>
          <a:prstGeom prst="rect">
            <a:avLst/>
          </a:prstGeom>
        </p:spPr>
        <p:txBody>
          <a:bodyPr anchorCtr="0" anchor="t" bIns="91425" lIns="91425" spcFirstLastPara="1" rIns="91425" wrap="square" tIns="91425">
            <a:normAutofit/>
          </a:bodyPr>
          <a:lstStyle/>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To train our model, we first instantiate the class with output classes as 2 and return the model in CUDA memory using .cuda() method</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Since CUDA memory is extremely useful we have to train the model in GPU runtime environment as opposed to a normal CPU version.</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We have defined a train_epoch(data_loader, model, criterion, optimizer) method to train the model. We are performing batch-wise operations here with batch size being 4.</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Inside the method we first set model to trainable phase. </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We iterate over the </a:t>
            </a:r>
            <a:r>
              <a:rPr lang="en">
                <a:latin typeface="Montserrat"/>
                <a:ea typeface="Montserrat"/>
                <a:cs typeface="Montserrat"/>
                <a:sym typeface="Montserrat"/>
              </a:rPr>
              <a:t>training</a:t>
            </a:r>
            <a:r>
              <a:rPr lang="en">
                <a:latin typeface="Montserrat"/>
                <a:ea typeface="Montserrat"/>
                <a:cs typeface="Montserrat"/>
                <a:sym typeface="Montserrat"/>
              </a:rPr>
              <a:t> data one by one video.</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For every video, we insert the target and and inputs to CUDA memory first. </a:t>
            </a:r>
            <a:endParaRPr>
              <a:latin typeface="Montserrat"/>
              <a:ea typeface="Montserrat"/>
              <a:cs typeface="Montserrat"/>
              <a:sym typeface="Montserrat"/>
            </a:endParaRPr>
          </a:p>
          <a:p>
            <a:pPr indent="-311150" lvl="0" marL="457200" rtl="0" algn="l">
              <a:lnSpc>
                <a:spcPct val="125000"/>
              </a:lnSpc>
              <a:spcBef>
                <a:spcPts val="0"/>
              </a:spcBef>
              <a:spcAft>
                <a:spcPts val="0"/>
              </a:spcAft>
              <a:buSzPts val="1300"/>
              <a:buFont typeface="Montserrat"/>
              <a:buChar char="●"/>
            </a:pPr>
            <a:r>
              <a:rPr lang="en">
                <a:latin typeface="Montserrat"/>
                <a:ea typeface="Montserrat"/>
                <a:cs typeface="Montserrat"/>
                <a:sym typeface="Montserrat"/>
              </a:rPr>
              <a:t>We then call the model on the inputs and get predicted output. This indirectly calls on the forward method of Model class.</a:t>
            </a:r>
            <a:endParaRPr sz="14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Continued…</a:t>
            </a:r>
            <a:endParaRPr b="1" sz="3300"/>
          </a:p>
        </p:txBody>
      </p:sp>
      <p:sp>
        <p:nvSpPr>
          <p:cNvPr id="425" name="Google Shape;425;p51"/>
          <p:cNvSpPr txBox="1"/>
          <p:nvPr>
            <p:ph idx="1" type="body"/>
          </p:nvPr>
        </p:nvSpPr>
        <p:spPr>
          <a:xfrm>
            <a:off x="1233750" y="1199000"/>
            <a:ext cx="7102800" cy="32799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With help of criterion which is the loss function- we get loss by calculating Cross Entropy.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loss.backward() computes the derivative of the loss w.r.t. the parameters (or anything requiring gradients) using backpropagation.</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optimizer.step() causes the optimizer to take a step based on the gradients of the parameters. We are using an Adam optimizer with learning rate = 0.00001 and decay rate to be 0.00001</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Hence for the video losses are calculated and all hyperparameters are tuned accordingly.</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After training the model for a whole epoch , we are saving the state of the model using torch.save() with name checkpoint.pt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process is run for a whole of 20 epochs.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model can be directly imported next time we want to predict on an unknown video.</a:t>
            </a:r>
            <a:endParaRPr sz="14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Testing</a:t>
            </a:r>
            <a:endParaRPr b="1" sz="3300"/>
          </a:p>
        </p:txBody>
      </p:sp>
      <p:sp>
        <p:nvSpPr>
          <p:cNvPr id="431" name="Google Shape;431;p52"/>
          <p:cNvSpPr txBox="1"/>
          <p:nvPr>
            <p:ph idx="1" type="body"/>
          </p:nvPr>
        </p:nvSpPr>
        <p:spPr>
          <a:xfrm>
            <a:off x="1297500" y="1359025"/>
            <a:ext cx="7038900" cy="350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 loaded the model ( about 216 mb) into colab and performed testing.</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a:t>
            </a:r>
            <a:r>
              <a:rPr lang="en">
                <a:latin typeface="Montserrat"/>
                <a:ea typeface="Montserrat"/>
                <a:cs typeface="Montserrat"/>
                <a:sym typeface="Montserrat"/>
              </a:rPr>
              <a:t>ith the trained model and the data set and with the given criterias we go forward with the testing process.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For this we first set model.eval() which is defined as a process to evaluate the train data. The eval() function is used to evaluate the train model. The eval() is type of switch for a particular parts of model which act differently during training and evaluating time. </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 load the targets and inputs into cuda and get the values 0 and 1.</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finally depending on this form output , we detach cuda memory and add value to list.</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We got results of confusion matrix as True positive= 855, True Negative= 819, False Positives= 81, False Negatives= 45.</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Finally the accuracy is predicted which came out to be 93% when we tested taking 40 frames as sequence length and 20 epochs.</a:t>
            </a:r>
            <a:endParaRPr>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Web App</a:t>
            </a:r>
            <a:endParaRPr b="1" sz="3300"/>
          </a:p>
        </p:txBody>
      </p:sp>
      <p:sp>
        <p:nvSpPr>
          <p:cNvPr id="437" name="Google Shape;437;p5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web app is built using HTML, CSS, </a:t>
            </a:r>
            <a:r>
              <a:rPr lang="en" sz="1400">
                <a:latin typeface="Montserrat"/>
                <a:ea typeface="Montserrat"/>
                <a:cs typeface="Montserrat"/>
                <a:sym typeface="Montserrat"/>
              </a:rPr>
              <a:t>Javascript</a:t>
            </a:r>
            <a:r>
              <a:rPr lang="en" sz="1400">
                <a:latin typeface="Montserrat"/>
                <a:ea typeface="Montserrat"/>
                <a:cs typeface="Montserrat"/>
                <a:sym typeface="Montserrat"/>
              </a:rPr>
              <a:t> for frontend and Flask for backend.</a:t>
            </a:r>
            <a:endParaRPr sz="14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400">
                <a:latin typeface="Montserrat"/>
                <a:ea typeface="Montserrat"/>
                <a:cs typeface="Montserrat"/>
                <a:sym typeface="Montserrat"/>
              </a:rPr>
              <a:t>Flask is a micro web framework written in Python. It is classified as a microframework because it does not require particular tools or libraries. It has no database abstraction layer, form validation, or any other components where pre-existing third-party libraries provide common functions.</a:t>
            </a:r>
            <a:endParaRPr sz="14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400">
                <a:latin typeface="Montserrat"/>
                <a:ea typeface="Montserrat"/>
                <a:cs typeface="Montserrat"/>
                <a:sym typeface="Montserrat"/>
              </a:rPr>
              <a:t>Flask is based on the Jinja2 template engine.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store all the uploaded videos, css files, js files, images to a static folder and all the html files into a templates directory</a:t>
            </a:r>
            <a:endParaRPr sz="1400">
              <a:latin typeface="Montserrat"/>
              <a:ea typeface="Montserrat"/>
              <a:cs typeface="Montserrat"/>
              <a:sym typeface="Montserrat"/>
            </a:endParaRPr>
          </a:p>
          <a:p>
            <a:pPr indent="0" lvl="0" marL="0" rtl="0" algn="l">
              <a:spcBef>
                <a:spcPts val="0"/>
              </a:spcBef>
              <a:spcAft>
                <a:spcPts val="1200"/>
              </a:spcAft>
              <a:buNone/>
            </a:pPr>
            <a:r>
              <a:t/>
            </a:r>
            <a:endParaRPr sz="1500">
              <a:highlight>
                <a:srgbClr val="FFFFFF"/>
              </a:highlight>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type="title"/>
          </p:nvPr>
        </p:nvSpPr>
        <p:spPr>
          <a:xfrm>
            <a:off x="1297500" y="393750"/>
            <a:ext cx="7576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t>Integrating web app and colab</a:t>
            </a:r>
            <a:endParaRPr b="1" sz="3300"/>
          </a:p>
        </p:txBody>
      </p:sp>
      <p:sp>
        <p:nvSpPr>
          <p:cNvPr id="443" name="Google Shape;443;p5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flask code that we run on google colab is internally executed on its virtual machines locally with a private IP which can’t be </a:t>
            </a:r>
            <a:r>
              <a:rPr lang="en" sz="1400">
                <a:latin typeface="Montserrat"/>
                <a:ea typeface="Montserrat"/>
                <a:cs typeface="Montserrat"/>
                <a:sym typeface="Montserrat"/>
              </a:rPr>
              <a:t>accessible</a:t>
            </a:r>
            <a:r>
              <a:rPr lang="en" sz="1400">
                <a:latin typeface="Montserrat"/>
                <a:ea typeface="Montserrat"/>
                <a:cs typeface="Montserrat"/>
                <a:sym typeface="Montserrat"/>
              </a:rPr>
              <a:t> to users outside the VM.</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To expose this IP to public we use a library called flask_ngrok.</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Ngrok is a useful utility to create secure tunnels to locally hosted applications using a reverse proxy. </a:t>
            </a:r>
            <a:r>
              <a:rPr b="1" lang="en" sz="1400">
                <a:latin typeface="Montserrat"/>
                <a:ea typeface="Montserrat"/>
                <a:cs typeface="Montserrat"/>
                <a:sym typeface="Montserrat"/>
              </a:rPr>
              <a:t>It is a utility to expose any locally hosted application over the web.</a:t>
            </a:r>
            <a:endParaRPr b="1"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With the help of the public url we can now access our web application and interact with it. </a:t>
            </a:r>
            <a:endParaRPr sz="14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AGENDA</a:t>
            </a:r>
            <a:endParaRPr b="1" sz="3300"/>
          </a:p>
        </p:txBody>
      </p:sp>
      <p:sp>
        <p:nvSpPr>
          <p:cNvPr id="283" name="Google Shape;283;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Problem statement</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Proposed architecture</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Data pre-processing</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Model Creation &amp; Training</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Testing the Model &amp; Web App making</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AutoNum type="arabicPeriod"/>
            </a:pPr>
            <a:r>
              <a:rPr lang="en" sz="2000">
                <a:latin typeface="Montserrat"/>
                <a:ea typeface="Montserrat"/>
                <a:cs typeface="Montserrat"/>
                <a:sym typeface="Montserrat"/>
              </a:rPr>
              <a:t>Conclusion and Future Scope</a:t>
            </a:r>
            <a:endParaRPr sz="20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00"/>
              <a:t>Web App flow</a:t>
            </a:r>
            <a:endParaRPr b="1" sz="3300"/>
          </a:p>
        </p:txBody>
      </p:sp>
      <p:sp>
        <p:nvSpPr>
          <p:cNvPr id="449" name="Google Shape;449;p5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0" name="Google Shape;450;p55"/>
          <p:cNvPicPr preferRelativeResize="0"/>
          <p:nvPr/>
        </p:nvPicPr>
        <p:blipFill>
          <a:blip r:embed="rId3">
            <a:alphaModFix/>
          </a:blip>
          <a:stretch>
            <a:fillRect/>
          </a:stretch>
        </p:blipFill>
        <p:spPr>
          <a:xfrm>
            <a:off x="650000" y="2006525"/>
            <a:ext cx="7934275" cy="182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6"/>
          <p:cNvPicPr preferRelativeResize="0"/>
          <p:nvPr/>
        </p:nvPicPr>
        <p:blipFill>
          <a:blip r:embed="rId3">
            <a:alphaModFix/>
          </a:blip>
          <a:stretch>
            <a:fillRect/>
          </a:stretch>
        </p:blipFill>
        <p:spPr>
          <a:xfrm>
            <a:off x="579388" y="152400"/>
            <a:ext cx="7985224" cy="48387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7"/>
          <p:cNvPicPr preferRelativeResize="0"/>
          <p:nvPr/>
        </p:nvPicPr>
        <p:blipFill>
          <a:blip r:embed="rId3">
            <a:alphaModFix/>
          </a:blip>
          <a:stretch>
            <a:fillRect/>
          </a:stretch>
        </p:blipFill>
        <p:spPr>
          <a:xfrm>
            <a:off x="579388" y="152400"/>
            <a:ext cx="7985224" cy="48387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8"/>
          <p:cNvPicPr preferRelativeResize="0"/>
          <p:nvPr/>
        </p:nvPicPr>
        <p:blipFill>
          <a:blip r:embed="rId3">
            <a:alphaModFix/>
          </a:blip>
          <a:stretch>
            <a:fillRect/>
          </a:stretch>
        </p:blipFill>
        <p:spPr>
          <a:xfrm>
            <a:off x="579388" y="101475"/>
            <a:ext cx="7985224" cy="483870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59"/>
          <p:cNvPicPr preferRelativeResize="0"/>
          <p:nvPr/>
        </p:nvPicPr>
        <p:blipFill>
          <a:blip r:embed="rId3">
            <a:alphaModFix/>
          </a:blip>
          <a:stretch>
            <a:fillRect/>
          </a:stretch>
        </p:blipFill>
        <p:spPr>
          <a:xfrm>
            <a:off x="579388" y="152400"/>
            <a:ext cx="7985224"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000" u="sng">
                <a:solidFill>
                  <a:schemeClr val="hlink"/>
                </a:solidFill>
                <a:hlinkClick r:id="rId3"/>
              </a:rPr>
              <a:t>PROJECT DEMO</a:t>
            </a:r>
            <a:endParaRPr sz="4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800"/>
              <a:t>CONCLUSIONS</a:t>
            </a:r>
            <a:endParaRPr b="1" sz="2800"/>
          </a:p>
        </p:txBody>
      </p:sp>
      <p:sp>
        <p:nvSpPr>
          <p:cNvPr id="481" name="Google Shape;481;p6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u="sng">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As planned, the project has executed the said model by making use of CNN model called Resnext, LSTM to find temporal inconsistencies between frame to frame.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preprocessing and training took most of time since they are very compute intensive functions. The project has used a total of 6000 videos from various sources maintaining a balance between real and fake videos so that model does not undergo bias.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Finally this Project has come up with an overall accuracy of 93% using 40 sequence length.</a:t>
            </a:r>
            <a:endParaRPr b="1" sz="1400" u="sng">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t>Future Scope</a:t>
            </a:r>
            <a:endParaRPr b="1" sz="2800"/>
          </a:p>
        </p:txBody>
      </p:sp>
      <p:sp>
        <p:nvSpPr>
          <p:cNvPr id="487" name="Google Shape;487;p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Any project can be improved in future and on the same lines, we expect that the project can see improvements in future.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Also the hyperparameters can always be tuned for higher accuracy since it is experimentation process.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Instead of passing just face cropped video, one can send in the whole video while training which can detect full body deepfakes.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project can also be extended for multiple faces in a single video</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can even capture background information’s inconsistencies instead of just focussing on the facial features.</a:t>
            </a:r>
            <a:endParaRPr sz="1400">
              <a:latin typeface="Montserrat"/>
              <a:ea typeface="Montserrat"/>
              <a:cs typeface="Montserrat"/>
              <a:sym typeface="Montserrat"/>
            </a:endParaRPr>
          </a:p>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4100"/>
              <a:t>THANK YOU. </a:t>
            </a:r>
            <a:endParaRPr b="1" sz="4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1297500" y="582025"/>
            <a:ext cx="7363200" cy="6855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b="1" lang="en" sz="3700"/>
              <a:t>PROBLEM STATEMENT</a:t>
            </a:r>
            <a:endParaRPr b="1" sz="3700"/>
          </a:p>
        </p:txBody>
      </p:sp>
      <p:sp>
        <p:nvSpPr>
          <p:cNvPr id="289" name="Google Shape;289;p29"/>
          <p:cNvSpPr/>
          <p:nvPr/>
        </p:nvSpPr>
        <p:spPr>
          <a:xfrm>
            <a:off x="2860288" y="654939"/>
            <a:ext cx="9144000" cy="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orbel"/>
              <a:ea typeface="Corbel"/>
              <a:cs typeface="Corbel"/>
              <a:sym typeface="Corbel"/>
            </a:endParaRPr>
          </a:p>
        </p:txBody>
      </p:sp>
      <p:pic>
        <p:nvPicPr>
          <p:cNvPr descr="Sentinel loads up with $1.35M in the deepfake detection arms race |  TechCrunch" id="290" name="Google Shape;290;p29"/>
          <p:cNvPicPr preferRelativeResize="0"/>
          <p:nvPr/>
        </p:nvPicPr>
        <p:blipFill rotWithShape="1">
          <a:blip r:embed="rId3">
            <a:alphaModFix/>
          </a:blip>
          <a:srcRect b="0" l="0" r="0" t="0"/>
          <a:stretch/>
        </p:blipFill>
        <p:spPr>
          <a:xfrm>
            <a:off x="151018" y="3282825"/>
            <a:ext cx="3354203" cy="1634757"/>
          </a:xfrm>
          <a:prstGeom prst="rect">
            <a:avLst/>
          </a:prstGeom>
          <a:noFill/>
          <a:ln>
            <a:noFill/>
          </a:ln>
        </p:spPr>
      </p:pic>
      <p:sp>
        <p:nvSpPr>
          <p:cNvPr id="291" name="Google Shape;291;p29"/>
          <p:cNvSpPr txBox="1"/>
          <p:nvPr>
            <p:ph idx="1" type="body"/>
          </p:nvPr>
        </p:nvSpPr>
        <p:spPr>
          <a:xfrm>
            <a:off x="1297500" y="1489363"/>
            <a:ext cx="7038900" cy="2911200"/>
          </a:xfrm>
          <a:prstGeom prst="rect">
            <a:avLst/>
          </a:prstGeom>
        </p:spPr>
        <p:txBody>
          <a:bodyPr anchorCtr="0" anchor="t" bIns="91425" lIns="91425" spcFirstLastPara="1" rIns="91425" wrap="square" tIns="91425">
            <a:normAutofit/>
          </a:bodyPr>
          <a:lstStyle/>
          <a:p>
            <a:pPr indent="-260350" lvl="0" marL="342900" rtl="0" algn="l">
              <a:lnSpc>
                <a:spcPct val="100000"/>
              </a:lnSpc>
              <a:spcBef>
                <a:spcPts val="0"/>
              </a:spcBef>
              <a:spcAft>
                <a:spcPts val="0"/>
              </a:spcAft>
              <a:buSzPts val="1500"/>
              <a:buFont typeface="Montserrat"/>
              <a:buChar char="●"/>
            </a:pPr>
            <a:r>
              <a:rPr lang="en" sz="1500">
                <a:latin typeface="Montserrat"/>
                <a:ea typeface="Montserrat"/>
                <a:cs typeface="Montserrat"/>
                <a:sym typeface="Montserrat"/>
              </a:rPr>
              <a:t>Deepfakes can change the reality of audio visual content questioning their genuinity and our perception of truth. They pose a serious threat to the privacy of every human being, be it a famous politician or just a common man. </a:t>
            </a:r>
            <a:endParaRPr sz="1500">
              <a:latin typeface="Montserrat"/>
              <a:ea typeface="Montserrat"/>
              <a:cs typeface="Montserrat"/>
              <a:sym typeface="Montserrat"/>
            </a:endParaRPr>
          </a:p>
          <a:p>
            <a:pPr indent="-260350" lvl="0" marL="342900" rtl="0" algn="l">
              <a:lnSpc>
                <a:spcPct val="100000"/>
              </a:lnSpc>
              <a:spcBef>
                <a:spcPts val="0"/>
              </a:spcBef>
              <a:spcAft>
                <a:spcPts val="0"/>
              </a:spcAft>
              <a:buSzPts val="1500"/>
              <a:buFont typeface="Montserrat"/>
              <a:buChar char="●"/>
            </a:pPr>
            <a:r>
              <a:rPr lang="en" sz="1500">
                <a:latin typeface="Montserrat"/>
                <a:ea typeface="Montserrat"/>
                <a:cs typeface="Montserrat"/>
                <a:sym typeface="Montserrat"/>
              </a:rPr>
              <a:t>Hence we must try to devise a mechanism so that they can be detected with good amount of accuracy. </a:t>
            </a:r>
            <a:endParaRPr sz="1500"/>
          </a:p>
        </p:txBody>
      </p:sp>
      <p:pic>
        <p:nvPicPr>
          <p:cNvPr id="292" name="Google Shape;292;p29">
            <a:hlinkClick r:id="rId4"/>
          </p:cNvPr>
          <p:cNvPicPr preferRelativeResize="0"/>
          <p:nvPr/>
        </p:nvPicPr>
        <p:blipFill>
          <a:blip r:embed="rId5">
            <a:alphaModFix/>
          </a:blip>
          <a:stretch>
            <a:fillRect/>
          </a:stretch>
        </p:blipFill>
        <p:spPr>
          <a:xfrm>
            <a:off x="6399000" y="3214687"/>
            <a:ext cx="2361356" cy="1771032"/>
          </a:xfrm>
          <a:prstGeom prst="rect">
            <a:avLst/>
          </a:prstGeom>
          <a:noFill/>
          <a:ln>
            <a:noFill/>
          </a:ln>
        </p:spPr>
      </p:pic>
      <p:pic>
        <p:nvPicPr>
          <p:cNvPr id="293" name="Google Shape;293;p29"/>
          <p:cNvPicPr preferRelativeResize="0"/>
          <p:nvPr/>
        </p:nvPicPr>
        <p:blipFill>
          <a:blip r:embed="rId6">
            <a:alphaModFix/>
          </a:blip>
          <a:stretch>
            <a:fillRect/>
          </a:stretch>
        </p:blipFill>
        <p:spPr>
          <a:xfrm>
            <a:off x="3706256" y="3271050"/>
            <a:ext cx="2452745" cy="16347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1297500" y="486563"/>
            <a:ext cx="7038900" cy="8907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rgbClr val="FFFFFF"/>
              </a:buClr>
              <a:buSzPct val="100000"/>
              <a:buFont typeface="Corbel"/>
              <a:buNone/>
            </a:pPr>
            <a:r>
              <a:t/>
            </a:r>
            <a:endParaRPr b="1" sz="3000"/>
          </a:p>
          <a:p>
            <a:pPr indent="0" lvl="0" marL="0" rtl="0" algn="l">
              <a:lnSpc>
                <a:spcPct val="90000"/>
              </a:lnSpc>
              <a:spcBef>
                <a:spcPts val="0"/>
              </a:spcBef>
              <a:spcAft>
                <a:spcPts val="0"/>
              </a:spcAft>
              <a:buClr>
                <a:srgbClr val="FFFFFF"/>
              </a:buClr>
              <a:buSzPct val="73170"/>
              <a:buFont typeface="Corbel"/>
              <a:buNone/>
            </a:pPr>
            <a:r>
              <a:rPr b="1" lang="en" sz="4100"/>
              <a:t>Information and its types</a:t>
            </a:r>
            <a:endParaRPr b="1" sz="4100"/>
          </a:p>
        </p:txBody>
      </p:sp>
      <p:sp>
        <p:nvSpPr>
          <p:cNvPr id="299" name="Google Shape;299;p30"/>
          <p:cNvSpPr txBox="1"/>
          <p:nvPr>
            <p:ph idx="1" type="body"/>
          </p:nvPr>
        </p:nvSpPr>
        <p:spPr>
          <a:xfrm>
            <a:off x="1297500" y="1567550"/>
            <a:ext cx="7038900" cy="2911200"/>
          </a:xfrm>
          <a:prstGeom prst="rect">
            <a:avLst/>
          </a:prstGeom>
          <a:noFill/>
          <a:ln>
            <a:noFill/>
          </a:ln>
        </p:spPr>
        <p:txBody>
          <a:bodyPr anchorCtr="0" anchor="ctr" bIns="34275" lIns="68575" spcFirstLastPara="1" rIns="68575" wrap="square" tIns="34275">
            <a:normAutofit/>
          </a:bodyPr>
          <a:lstStyle/>
          <a:p>
            <a:pPr indent="-317500" lvl="0" marL="457200" rtl="0" algn="l">
              <a:lnSpc>
                <a:spcPct val="90000"/>
              </a:lnSpc>
              <a:spcBef>
                <a:spcPts val="0"/>
              </a:spcBef>
              <a:spcAft>
                <a:spcPts val="0"/>
              </a:spcAft>
              <a:buSzPts val="1400"/>
              <a:buFont typeface="Montserrat"/>
              <a:buChar char="●"/>
            </a:pPr>
            <a:r>
              <a:rPr lang="en" sz="1400">
                <a:latin typeface="Montserrat"/>
                <a:ea typeface="Montserrat"/>
                <a:cs typeface="Montserrat"/>
                <a:sym typeface="Montserrat"/>
              </a:rPr>
              <a:t>The dictionary meaning of information is facts provided or learned about something or someone. </a:t>
            </a:r>
            <a:endParaRPr sz="1400">
              <a:latin typeface="Montserrat"/>
              <a:ea typeface="Montserrat"/>
              <a:cs typeface="Montserrat"/>
              <a:sym typeface="Montserrat"/>
            </a:endParaRPr>
          </a:p>
          <a:p>
            <a:pPr indent="-317500" lvl="0" marL="457200" rtl="0" algn="l">
              <a:lnSpc>
                <a:spcPct val="90000"/>
              </a:lnSpc>
              <a:spcBef>
                <a:spcPts val="900"/>
              </a:spcBef>
              <a:spcAft>
                <a:spcPts val="0"/>
              </a:spcAft>
              <a:buSzPts val="1400"/>
              <a:buFont typeface="Montserrat"/>
              <a:buChar char="●"/>
            </a:pPr>
            <a:r>
              <a:rPr lang="en" sz="1400">
                <a:latin typeface="Montserrat"/>
                <a:ea typeface="Montserrat"/>
                <a:cs typeface="Montserrat"/>
                <a:sym typeface="Montserrat"/>
              </a:rPr>
              <a:t>However the very same facts can be falsely spread sometimes. Let us have a look at its types.</a:t>
            </a:r>
            <a:endParaRPr sz="1400">
              <a:latin typeface="Montserrat"/>
              <a:ea typeface="Montserrat"/>
              <a:cs typeface="Montserrat"/>
              <a:sym typeface="Montserrat"/>
            </a:endParaRPr>
          </a:p>
          <a:p>
            <a:pPr indent="-317500" lvl="0" marL="457200" rtl="0" algn="l">
              <a:lnSpc>
                <a:spcPct val="90000"/>
              </a:lnSpc>
              <a:spcBef>
                <a:spcPts val="900"/>
              </a:spcBef>
              <a:spcAft>
                <a:spcPts val="0"/>
              </a:spcAft>
              <a:buSzPts val="1400"/>
              <a:buChar char="●"/>
            </a:pPr>
            <a:r>
              <a:rPr lang="en" sz="1400">
                <a:latin typeface="Montserrat"/>
                <a:ea typeface="Montserrat"/>
                <a:cs typeface="Montserrat"/>
                <a:sym typeface="Montserrat"/>
              </a:rPr>
              <a:t>There are mainly three categories of information – </a:t>
            </a:r>
            <a:r>
              <a:rPr i="1" lang="en" sz="1400">
                <a:latin typeface="Montserrat"/>
                <a:ea typeface="Montserrat"/>
                <a:cs typeface="Montserrat"/>
                <a:sym typeface="Montserrat"/>
              </a:rPr>
              <a:t>Misinformation, Malinformation &amp; Disinformation</a:t>
            </a:r>
            <a:endParaRPr i="1" sz="1400">
              <a:latin typeface="Montserrat"/>
              <a:ea typeface="Montserrat"/>
              <a:cs typeface="Montserrat"/>
              <a:sym typeface="Montserrat"/>
            </a:endParaRPr>
          </a:p>
          <a:p>
            <a:pPr indent="-317500" lvl="0" marL="457200" rtl="0" algn="l">
              <a:lnSpc>
                <a:spcPct val="90000"/>
              </a:lnSpc>
              <a:spcBef>
                <a:spcPts val="900"/>
              </a:spcBef>
              <a:spcAft>
                <a:spcPts val="0"/>
              </a:spcAft>
              <a:buSzPts val="1400"/>
              <a:buChar char="●"/>
            </a:pPr>
            <a:r>
              <a:rPr lang="en" sz="1400">
                <a:latin typeface="Montserrat"/>
                <a:ea typeface="Montserrat"/>
                <a:cs typeface="Montserrat"/>
                <a:sym typeface="Montserrat"/>
              </a:rPr>
              <a:t>Misinformation : This class of information happens mainly due to unintentional mistakes but yet false information is spread out. </a:t>
            </a:r>
            <a:endParaRPr sz="1400">
              <a:latin typeface="Montserrat"/>
              <a:ea typeface="Montserrat"/>
              <a:cs typeface="Montserrat"/>
              <a:sym typeface="Montserrat"/>
            </a:endParaRPr>
          </a:p>
          <a:p>
            <a:pPr indent="-317500" lvl="0" marL="457200" rtl="0" algn="l">
              <a:lnSpc>
                <a:spcPct val="90000"/>
              </a:lnSpc>
              <a:spcBef>
                <a:spcPts val="900"/>
              </a:spcBef>
              <a:spcAft>
                <a:spcPts val="1200"/>
              </a:spcAft>
              <a:buSzPts val="1400"/>
              <a:buChar char="●"/>
            </a:pPr>
            <a:r>
              <a:rPr lang="en" sz="1400">
                <a:latin typeface="Montserrat"/>
                <a:ea typeface="Montserrat"/>
                <a:cs typeface="Montserrat"/>
                <a:sym typeface="Montserrat"/>
              </a:rPr>
              <a:t>Malinformation : This class of information is when true or real information is shared or spread but with a clear intent to harm your reputation or discredit a person.</a:t>
            </a:r>
            <a:endParaRPr sz="14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297500" y="393750"/>
            <a:ext cx="7038900" cy="914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700"/>
              <a:buFont typeface="Corbel"/>
              <a:buNone/>
            </a:pPr>
            <a:r>
              <a:rPr b="1" lang="en" sz="3700"/>
              <a:t>Continued…</a:t>
            </a:r>
            <a:endParaRPr b="1" sz="3700"/>
          </a:p>
        </p:txBody>
      </p:sp>
      <p:sp>
        <p:nvSpPr>
          <p:cNvPr id="305" name="Google Shape;305;p31"/>
          <p:cNvSpPr txBox="1"/>
          <p:nvPr>
            <p:ph idx="1" type="body"/>
          </p:nvPr>
        </p:nvSpPr>
        <p:spPr>
          <a:xfrm>
            <a:off x="1297500" y="1567550"/>
            <a:ext cx="7038900" cy="2911200"/>
          </a:xfrm>
          <a:prstGeom prst="rect">
            <a:avLst/>
          </a:prstGeom>
          <a:noFill/>
          <a:ln>
            <a:noFill/>
          </a:ln>
        </p:spPr>
        <p:txBody>
          <a:bodyPr anchorCtr="0" anchor="t" bIns="34275" lIns="68575" spcFirstLastPara="1" rIns="68575" wrap="square" tIns="34275">
            <a:normAutofit/>
          </a:bodyPr>
          <a:lstStyle/>
          <a:p>
            <a:pPr indent="-133350" lvl="0" marL="139700" rtl="0" algn="l">
              <a:lnSpc>
                <a:spcPct val="90000"/>
              </a:lnSpc>
              <a:spcBef>
                <a:spcPts val="0"/>
              </a:spcBef>
              <a:spcAft>
                <a:spcPts val="0"/>
              </a:spcAft>
              <a:buSzPts val="1500"/>
              <a:buChar char="●"/>
            </a:pPr>
            <a:r>
              <a:rPr b="1" lang="en">
                <a:latin typeface="Montserrat"/>
                <a:ea typeface="Montserrat"/>
                <a:cs typeface="Montserrat"/>
                <a:sym typeface="Montserrat"/>
              </a:rPr>
              <a:t>Disinformation</a:t>
            </a:r>
            <a:r>
              <a:rPr lang="en">
                <a:latin typeface="Montserrat"/>
                <a:ea typeface="Montserrat"/>
                <a:cs typeface="Montserrat"/>
                <a:sym typeface="Montserrat"/>
              </a:rPr>
              <a:t> : At the intersection of the above two, we have disinformation. This is fabricated or deliberately manipulated audio visual content that are created intentionally to harm or discredit a person. </a:t>
            </a:r>
            <a:endParaRPr>
              <a:latin typeface="Montserrat"/>
              <a:ea typeface="Montserrat"/>
              <a:cs typeface="Montserrat"/>
              <a:sym typeface="Montserrat"/>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latin typeface="Montserrat"/>
              <a:ea typeface="Montserrat"/>
              <a:cs typeface="Montserrat"/>
              <a:sym typeface="Montserrat"/>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0"/>
              </a:spcAft>
              <a:buSzPts val="1500"/>
              <a:buNone/>
            </a:pPr>
            <a:r>
              <a:t/>
            </a:r>
            <a:endParaRPr/>
          </a:p>
          <a:p>
            <a:pPr indent="-38100" lvl="0" marL="139700" rtl="0" algn="l">
              <a:lnSpc>
                <a:spcPct val="90000"/>
              </a:lnSpc>
              <a:spcBef>
                <a:spcPts val="900"/>
              </a:spcBef>
              <a:spcAft>
                <a:spcPts val="1200"/>
              </a:spcAft>
              <a:buSzPts val="1500"/>
              <a:buNone/>
            </a:pPr>
            <a:r>
              <a:t/>
            </a:r>
            <a:endParaRPr/>
          </a:p>
        </p:txBody>
      </p:sp>
      <p:pic>
        <p:nvPicPr>
          <p:cNvPr id="306" name="Google Shape;306;p31"/>
          <p:cNvPicPr preferRelativeResize="0"/>
          <p:nvPr/>
        </p:nvPicPr>
        <p:blipFill rotWithShape="1">
          <a:blip r:embed="rId3">
            <a:alphaModFix/>
          </a:blip>
          <a:srcRect b="0" l="0" r="0" t="0"/>
          <a:stretch/>
        </p:blipFill>
        <p:spPr>
          <a:xfrm>
            <a:off x="2314228" y="2520082"/>
            <a:ext cx="3813790" cy="2116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617888" y="650081"/>
            <a:ext cx="3440400" cy="2640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700"/>
              <a:t>LITERATURE  SURVEY</a:t>
            </a:r>
            <a:endParaRPr b="1" sz="3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aphicFrame>
        <p:nvGraphicFramePr>
          <p:cNvPr id="316" name="Google Shape;316;p33"/>
          <p:cNvGraphicFramePr/>
          <p:nvPr/>
        </p:nvGraphicFramePr>
        <p:xfrm>
          <a:off x="156019" y="133988"/>
          <a:ext cx="3000000" cy="3000000"/>
        </p:xfrm>
        <a:graphic>
          <a:graphicData uri="http://schemas.openxmlformats.org/drawingml/2006/table">
            <a:tbl>
              <a:tblPr>
                <a:noFill/>
                <a:tableStyleId>{9D1D90F7-CEBC-4A59-B56F-FD0312040DD4}</a:tableStyleId>
              </a:tblPr>
              <a:tblGrid>
                <a:gridCol w="481575"/>
                <a:gridCol w="2178625"/>
                <a:gridCol w="1826275"/>
                <a:gridCol w="2267225"/>
                <a:gridCol w="2065025"/>
              </a:tblGrid>
              <a:tr h="83037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S.no</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TITLE</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AFFILIATION DETAILS</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ABSTRACT</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CONCLUSION</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r>
              <a:tr h="2021150">
                <a:tc>
                  <a:txBody>
                    <a:bodyPr/>
                    <a:lstStyle/>
                    <a:p>
                      <a:pPr indent="0" lvl="0" marL="0" rtl="0" algn="l">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CGFace- Deep Learning based Computer Generated Face Identification Using Convolution Neural Network</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L. Minh Dang,</a:t>
                      </a:r>
                      <a:br>
                        <a:rPr lang="en" sz="1000">
                          <a:latin typeface="Montserrat"/>
                          <a:ea typeface="Montserrat"/>
                          <a:cs typeface="Montserrat"/>
                          <a:sym typeface="Montserrat"/>
                        </a:rPr>
                      </a:br>
                      <a:r>
                        <a:rPr lang="en" sz="1000">
                          <a:latin typeface="Montserrat"/>
                          <a:ea typeface="Montserrat"/>
                          <a:cs typeface="Montserrat"/>
                          <a:sym typeface="Montserrat"/>
                        </a:rPr>
                        <a:t>Syed Ibrahim Hassan,</a:t>
                      </a:r>
                      <a:br>
                        <a:rPr lang="en" sz="1000">
                          <a:latin typeface="Montserrat"/>
                          <a:ea typeface="Montserrat"/>
                          <a:cs typeface="Montserrat"/>
                          <a:sym typeface="Montserrat"/>
                        </a:rPr>
                      </a:br>
                      <a:r>
                        <a:rPr lang="en" sz="1000">
                          <a:latin typeface="Montserrat"/>
                          <a:ea typeface="Montserrat"/>
                          <a:cs typeface="Montserrat"/>
                          <a:sym typeface="Montserrat"/>
                        </a:rPr>
                        <a:t>Suhyeon Im,</a:t>
                      </a:r>
                      <a:br>
                        <a:rPr lang="en" sz="1000">
                          <a:latin typeface="Montserrat"/>
                          <a:ea typeface="Montserrat"/>
                          <a:cs typeface="Montserrat"/>
                          <a:sym typeface="Montserrat"/>
                        </a:rPr>
                      </a:br>
                      <a:r>
                        <a:rPr lang="en" sz="1000">
                          <a:latin typeface="Montserrat"/>
                          <a:ea typeface="Montserrat"/>
                          <a:cs typeface="Montserrat"/>
                          <a:sym typeface="Montserrat"/>
                        </a:rPr>
                        <a:t>Jaechol Lee,</a:t>
                      </a:r>
                      <a:br>
                        <a:rPr lang="en" sz="1000">
                          <a:latin typeface="Montserrat"/>
                          <a:ea typeface="Montserrat"/>
                          <a:cs typeface="Montserrat"/>
                          <a:sym typeface="Montserrat"/>
                        </a:rPr>
                      </a:br>
                      <a:r>
                        <a:rPr lang="en" sz="1000">
                          <a:latin typeface="Montserrat"/>
                          <a:ea typeface="Montserrat"/>
                          <a:cs typeface="Montserrat"/>
                          <a:sym typeface="Montserrat"/>
                        </a:rPr>
                        <a:t>Sujin Lee,</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Hyeonjoon Moon</a:t>
                      </a:r>
                      <a:endParaRPr sz="1000">
                        <a:latin typeface="Montserrat"/>
                        <a:ea typeface="Montserrat"/>
                        <a:cs typeface="Montserrat"/>
                        <a:sym typeface="Montserrat"/>
                      </a:endParaRPr>
                    </a:p>
                    <a:p>
                      <a:pPr indent="0" lvl="0" marL="0" rtl="0" algn="l">
                        <a:spcBef>
                          <a:spcPts val="0"/>
                        </a:spcBef>
                        <a:spcAft>
                          <a:spcPts val="0"/>
                        </a:spcAft>
                        <a:buNone/>
                      </a:pPr>
                      <a:r>
                        <a:rPr lang="en" sz="1000">
                          <a:solidFill>
                            <a:srgbClr val="202124"/>
                          </a:solidFill>
                          <a:latin typeface="Lato"/>
                          <a:ea typeface="Lato"/>
                          <a:cs typeface="Lato"/>
                          <a:sym typeface="Lato"/>
                        </a:rPr>
                        <a:t>Published: 13 December 2018 Journal: Applied Sciences Volume 8 Issue 12</a:t>
                      </a:r>
                      <a:endParaRPr sz="1000">
                        <a:latin typeface="Lato"/>
                        <a:ea typeface="Lato"/>
                        <a:cs typeface="Lato"/>
                        <a:sym typeface="Lato"/>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To develop a novel decision support system for analyzing and detecting Computer Generated face images generated by the GAN network. A customised CNN architecture named CG Face model was developed which is specifically designed for the computer generated face detection task by customizing the number of convolution layers</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The conventional image processing techniques rely heavily on observing and extracting handcrafted features. Hence it cannot be generalized. The proposed system CG face overcomes these challenges because it automatically extracts various abstract features</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2021150">
                <a:tc>
                  <a:txBody>
                    <a:bodyPr/>
                    <a:lstStyle/>
                    <a:p>
                      <a:pPr indent="0" lvl="0" marL="0" rtl="0" algn="l">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Deepfakes: A New Frontier of Misinformation?</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Kathryn Harrison, Deep Trust Alliance</a:t>
                      </a:r>
                      <a:endParaRPr sz="1000">
                        <a:latin typeface="Montserrat"/>
                        <a:ea typeface="Montserrat"/>
                        <a:cs typeface="Montserrat"/>
                        <a:sym typeface="Montserrat"/>
                      </a:endParaRPr>
                    </a:p>
                    <a:p>
                      <a:pPr indent="0" lvl="0" marL="0" rtl="0" algn="l">
                        <a:spcBef>
                          <a:spcPts val="0"/>
                        </a:spcBef>
                        <a:spcAft>
                          <a:spcPts val="0"/>
                        </a:spcAft>
                        <a:buNone/>
                      </a:pPr>
                      <a:r>
                        <a:rPr lang="en" sz="1000">
                          <a:solidFill>
                            <a:srgbClr val="202124"/>
                          </a:solidFill>
                          <a:latin typeface="Roboto"/>
                          <a:ea typeface="Roboto"/>
                          <a:cs typeface="Roboto"/>
                          <a:sym typeface="Roboto"/>
                        </a:rPr>
                        <a:t>Posted: IFLA media</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This is an international lecture given by Kathryn Harrison on deepfakes and various threats it poses</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We can learn that deepfakes are an emerging form of threat posing serious issues to privacy.</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graphicFrame>
        <p:nvGraphicFramePr>
          <p:cNvPr id="321" name="Google Shape;321;p34"/>
          <p:cNvGraphicFramePr/>
          <p:nvPr/>
        </p:nvGraphicFramePr>
        <p:xfrm>
          <a:off x="129956" y="105416"/>
          <a:ext cx="3000000" cy="3000000"/>
        </p:xfrm>
        <a:graphic>
          <a:graphicData uri="http://schemas.openxmlformats.org/drawingml/2006/table">
            <a:tbl>
              <a:tblPr>
                <a:noFill/>
                <a:tableStyleId>{9D1D90F7-CEBC-4A59-B56F-FD0312040DD4}</a:tableStyleId>
              </a:tblPr>
              <a:tblGrid>
                <a:gridCol w="468200"/>
                <a:gridCol w="1532350"/>
                <a:gridCol w="1873200"/>
                <a:gridCol w="2754600"/>
                <a:gridCol w="2220725"/>
              </a:tblGrid>
              <a:tr h="898325">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S.no</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TITLE</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AFFILIATION DETAILS</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ABSTRACT</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None/>
                      </a:pPr>
                      <a:r>
                        <a:rPr b="1" lang="en" sz="1100">
                          <a:solidFill>
                            <a:schemeClr val="lt1"/>
                          </a:solidFill>
                          <a:latin typeface="Montserrat"/>
                          <a:ea typeface="Montserrat"/>
                          <a:cs typeface="Montserrat"/>
                          <a:sym typeface="Montserrat"/>
                        </a:rPr>
                        <a:t>CONCLUSION</a:t>
                      </a:r>
                      <a:endParaRPr b="1" sz="1100">
                        <a:solidFill>
                          <a:schemeClr val="lt1"/>
                        </a:solidFill>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A86E8"/>
                    </a:solidFill>
                  </a:tcPr>
                </a:tc>
              </a:tr>
              <a:tr h="1363100">
                <a:tc>
                  <a:txBody>
                    <a:bodyPr/>
                    <a:lstStyle/>
                    <a:p>
                      <a:pPr indent="0" lvl="0" marL="0" rtl="0" algn="l">
                        <a:spcBef>
                          <a:spcPts val="0"/>
                        </a:spcBef>
                        <a:spcAft>
                          <a:spcPts val="0"/>
                        </a:spcAft>
                        <a:buNone/>
                      </a:pPr>
                      <a:r>
                        <a:rPr lang="en" sz="1100">
                          <a:latin typeface="Corbel"/>
                          <a:ea typeface="Corbel"/>
                          <a:cs typeface="Corbel"/>
                          <a:sym typeface="Corbel"/>
                        </a:rPr>
                        <a:t>3</a:t>
                      </a:r>
                      <a:endParaRPr sz="1100">
                        <a:latin typeface="Corbel"/>
                        <a:ea typeface="Corbel"/>
                        <a:cs typeface="Corbel"/>
                        <a:sym typeface="Corbel"/>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Unsupervised Representation Learning with Deep Convolutional GANs</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Alec Radford &amp; Luke Metz,</a:t>
                      </a:r>
                      <a:endParaRPr sz="1000">
                        <a:latin typeface="Montserrat"/>
                        <a:ea typeface="Montserrat"/>
                        <a:cs typeface="Montserrat"/>
                        <a:sym typeface="Montserrat"/>
                      </a:endParaRPr>
                    </a:p>
                    <a:p>
                      <a:pPr indent="0" lvl="0" marL="0" rtl="0" algn="l">
                        <a:spcBef>
                          <a:spcPts val="0"/>
                        </a:spcBef>
                        <a:spcAft>
                          <a:spcPts val="0"/>
                        </a:spcAft>
                        <a:buNone/>
                      </a:pPr>
                      <a:r>
                        <a:rPr lang="en" sz="1000">
                          <a:latin typeface="Montserrat"/>
                          <a:ea typeface="Montserrat"/>
                          <a:cs typeface="Montserrat"/>
                          <a:sym typeface="Montserrat"/>
                        </a:rPr>
                        <a:t>Soumith Chintala</a:t>
                      </a:r>
                      <a:endParaRPr sz="1000">
                        <a:latin typeface="Montserrat"/>
                        <a:ea typeface="Montserrat"/>
                        <a:cs typeface="Montserrat"/>
                        <a:sym typeface="Montserrat"/>
                      </a:endParaRPr>
                    </a:p>
                    <a:p>
                      <a:pPr indent="0" lvl="0" marL="0" rtl="0" algn="l">
                        <a:spcBef>
                          <a:spcPts val="0"/>
                        </a:spcBef>
                        <a:spcAft>
                          <a:spcPts val="0"/>
                        </a:spcAft>
                        <a:buNone/>
                      </a:pPr>
                      <a:r>
                        <a:rPr lang="en" sz="1000">
                          <a:solidFill>
                            <a:srgbClr val="202124"/>
                          </a:solidFill>
                          <a:latin typeface="Lato"/>
                          <a:ea typeface="Lato"/>
                          <a:cs typeface="Lato"/>
                          <a:sym typeface="Lato"/>
                        </a:rPr>
                        <a:t>Published: 7 Jan 2016</a:t>
                      </a:r>
                      <a:endParaRPr sz="1000">
                        <a:solidFill>
                          <a:srgbClr val="202124"/>
                        </a:solidFill>
                        <a:latin typeface="Lato"/>
                        <a:ea typeface="Lato"/>
                        <a:cs typeface="Lato"/>
                        <a:sym typeface="Lato"/>
                      </a:endParaRPr>
                    </a:p>
                    <a:p>
                      <a:pPr indent="0" lvl="0" marL="0" rtl="0" algn="l">
                        <a:spcBef>
                          <a:spcPts val="0"/>
                        </a:spcBef>
                        <a:spcAft>
                          <a:spcPts val="0"/>
                        </a:spcAft>
                        <a:buNone/>
                      </a:pPr>
                      <a:r>
                        <a:rPr lang="en" sz="1000">
                          <a:solidFill>
                            <a:srgbClr val="202124"/>
                          </a:solidFill>
                          <a:latin typeface="Lato"/>
                          <a:ea typeface="Lato"/>
                          <a:cs typeface="Lato"/>
                          <a:sym typeface="Lato"/>
                        </a:rPr>
                        <a:t>Journal: Conference paper at ICLR</a:t>
                      </a:r>
                      <a:endParaRPr sz="1000">
                        <a:latin typeface="Lato"/>
                        <a:ea typeface="Lato"/>
                        <a:cs typeface="Lato"/>
                        <a:sym typeface="Lato"/>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We introduce a class of CNNs called deep convolutional generative adversarial networks (DCGANs), that have certain architectural constraints, and demonstrate that they are a strong candidate for unsupervised learning.</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We propose a more stable set of architectures for training generative adversarial networks and show that adversarial networks learn good representations of images for supervised learning and generative modeling. </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r h="1210325">
                <a:tc>
                  <a:txBody>
                    <a:bodyPr/>
                    <a:lstStyle/>
                    <a:p>
                      <a:pPr indent="0" lvl="0" marL="0" rtl="0" algn="l">
                        <a:spcBef>
                          <a:spcPts val="0"/>
                        </a:spcBef>
                        <a:spcAft>
                          <a:spcPts val="0"/>
                        </a:spcAft>
                        <a:buNone/>
                      </a:pPr>
                      <a:r>
                        <a:rPr lang="en" sz="1100">
                          <a:latin typeface="Montserrat"/>
                          <a:ea typeface="Montserrat"/>
                          <a:cs typeface="Montserrat"/>
                          <a:sym typeface="Montserrat"/>
                        </a:rPr>
                        <a:t>4</a:t>
                      </a:r>
                      <a:endParaRPr sz="11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MesoNet: a Compact Facial Video Forgery Detection Network</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Lato"/>
                          <a:ea typeface="Lato"/>
                          <a:cs typeface="Lato"/>
                          <a:sym typeface="Lato"/>
                        </a:rPr>
                        <a:t>Darius Afchar, Vincent Nozick, Junichi Yamagishi, Isao Echizen</a:t>
                      </a:r>
                      <a:endParaRPr sz="1000">
                        <a:latin typeface="Lato"/>
                        <a:ea typeface="Lato"/>
                        <a:cs typeface="Lato"/>
                        <a:sym typeface="Lato"/>
                      </a:endParaRPr>
                    </a:p>
                    <a:p>
                      <a:pPr indent="0" lvl="0" marL="0" rtl="0" algn="l">
                        <a:spcBef>
                          <a:spcPts val="0"/>
                        </a:spcBef>
                        <a:spcAft>
                          <a:spcPts val="0"/>
                        </a:spcAft>
                        <a:buNone/>
                      </a:pPr>
                      <a:r>
                        <a:rPr lang="en" sz="1000">
                          <a:solidFill>
                            <a:srgbClr val="202124"/>
                          </a:solidFill>
                          <a:latin typeface="Lato"/>
                          <a:ea typeface="Lato"/>
                          <a:cs typeface="Lato"/>
                          <a:sym typeface="Lato"/>
                        </a:rPr>
                        <a:t>Published: 4 September 2018 Journal: HAL open science</a:t>
                      </a:r>
                      <a:endParaRPr sz="1000">
                        <a:latin typeface="Lato"/>
                        <a:ea typeface="Lato"/>
                        <a:cs typeface="Lato"/>
                        <a:sym typeface="Lato"/>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This paper presents a method to automatically and efficiently detect face tampering in videos. This paper follows a deep learning approach and presents two networks, both with a low number of layers to focus on the mesoscopic properties of images. </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latin typeface="Montserrat"/>
                          <a:ea typeface="Montserrat"/>
                          <a:cs typeface="Montserrat"/>
                          <a:sym typeface="Montserrat"/>
                        </a:rPr>
                        <a:t>We provide two possible network architectures to detect such forgeries efficiently and with a low computational cost.</a:t>
                      </a:r>
                      <a:endParaRPr sz="10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1457100">
                <a:tc>
                  <a:txBody>
                    <a:bodyPr/>
                    <a:lstStyle/>
                    <a:p>
                      <a:pPr indent="0" lvl="0" marL="0" rtl="0" algn="l">
                        <a:spcBef>
                          <a:spcPts val="0"/>
                        </a:spcBef>
                        <a:spcAft>
                          <a:spcPts val="0"/>
                        </a:spcAft>
                        <a:buNone/>
                      </a:pPr>
                      <a:r>
                        <a:rPr lang="en" sz="1100">
                          <a:latin typeface="Montserrat"/>
                          <a:ea typeface="Montserrat"/>
                          <a:cs typeface="Montserrat"/>
                          <a:sym typeface="Montserrat"/>
                        </a:rPr>
                        <a:t>5</a:t>
                      </a:r>
                      <a:endParaRPr sz="11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latin typeface="Montserrat"/>
                          <a:ea typeface="Montserrat"/>
                          <a:cs typeface="Montserrat"/>
                          <a:sym typeface="Montserrat"/>
                        </a:rPr>
                        <a:t>In Ictu Oculi: Exposing AI Generated Fake Face Videos by Detecting Eye Blinking</a:t>
                      </a:r>
                      <a:endParaRPr sz="11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latin typeface="Lato"/>
                          <a:ea typeface="Lato"/>
                          <a:cs typeface="Lato"/>
                          <a:sym typeface="Lato"/>
                        </a:rPr>
                        <a:t>Yuezun Li, Ming-Ching Chang and Siwei Lyu Computer Science Department, University at Albany, SUNY</a:t>
                      </a:r>
                      <a:endParaRPr sz="1100">
                        <a:latin typeface="Lato"/>
                        <a:ea typeface="Lato"/>
                        <a:cs typeface="Lato"/>
                        <a:sym typeface="Lato"/>
                      </a:endParaRPr>
                    </a:p>
                    <a:p>
                      <a:pPr indent="0" lvl="0" marL="0" rtl="0" algn="l">
                        <a:spcBef>
                          <a:spcPts val="0"/>
                        </a:spcBef>
                        <a:spcAft>
                          <a:spcPts val="0"/>
                        </a:spcAft>
                        <a:buNone/>
                      </a:pPr>
                      <a:r>
                        <a:rPr lang="en" sz="1000">
                          <a:solidFill>
                            <a:srgbClr val="202124"/>
                          </a:solidFill>
                          <a:latin typeface="Lato"/>
                          <a:ea typeface="Lato"/>
                          <a:cs typeface="Lato"/>
                          <a:sym typeface="Lato"/>
                        </a:rPr>
                        <a:t>Published: 11 June 2018</a:t>
                      </a:r>
                      <a:endParaRPr sz="1000">
                        <a:solidFill>
                          <a:srgbClr val="202124"/>
                        </a:solidFill>
                        <a:latin typeface="Lato"/>
                        <a:ea typeface="Lato"/>
                        <a:cs typeface="Lato"/>
                        <a:sym typeface="Lato"/>
                      </a:endParaRPr>
                    </a:p>
                    <a:p>
                      <a:pPr indent="0" lvl="0" marL="0" rtl="0" algn="l">
                        <a:spcBef>
                          <a:spcPts val="0"/>
                        </a:spcBef>
                        <a:spcAft>
                          <a:spcPts val="0"/>
                        </a:spcAft>
                        <a:buNone/>
                      </a:pPr>
                      <a:r>
                        <a:rPr lang="en" sz="1000">
                          <a:solidFill>
                            <a:srgbClr val="202124"/>
                          </a:solidFill>
                          <a:latin typeface="Lato"/>
                          <a:ea typeface="Lato"/>
                          <a:cs typeface="Lato"/>
                          <a:sym typeface="Lato"/>
                        </a:rPr>
                        <a:t>Journal: IEEE Xplore</a:t>
                      </a:r>
                      <a:endParaRPr sz="1100">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latin typeface="Montserrat"/>
                          <a:ea typeface="Montserrat"/>
                          <a:cs typeface="Montserrat"/>
                          <a:sym typeface="Montserrat"/>
                        </a:rPr>
                        <a:t>In this paper, authors describe a new method to expose fake face videos generated with neural networks. The proposed  method is based on detection of eye blinking in the videos, which is a physiological signal that is not well presented in the synthesized fake videos.</a:t>
                      </a:r>
                      <a:endParaRPr sz="11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100">
                          <a:latin typeface="Montserrat"/>
                          <a:ea typeface="Montserrat"/>
                          <a:cs typeface="Montserrat"/>
                          <a:sym typeface="Montserrat"/>
                        </a:rPr>
                        <a:t>LRCN takes advantage of long term dynamics to effectively predict eye state, such that it is more smooth and accurate.</a:t>
                      </a:r>
                      <a:endParaRPr sz="1100">
                        <a:latin typeface="Montserrat"/>
                        <a:ea typeface="Montserrat"/>
                        <a:cs typeface="Montserrat"/>
                        <a:sym typeface="Montserrat"/>
                      </a:endParaRPr>
                    </a:p>
                  </a:txBody>
                  <a:tcPr marT="68575" marB="68575" marR="68575" marL="6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A4C2F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